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13716000" cx="24384000"/>
  <p:notesSz cx="7315200" cy="9601200"/>
  <p:embeddedFontLst>
    <p:embeddedFont>
      <p:font typeface="Roboto"/>
      <p:regular r:id="rId17"/>
      <p:bold r:id="rId18"/>
      <p:italic r:id="rId19"/>
      <p:boldItalic r:id="rId20"/>
    </p:embeddedFont>
    <p:embeddedFont>
      <p:font typeface="Roboto Medium"/>
      <p:regular r:id="rId21"/>
      <p:bold r:id="rId22"/>
      <p:italic r:id="rId23"/>
      <p:boldItalic r:id="rId24"/>
    </p:embeddedFont>
    <p:embeddedFont>
      <p:font typeface="Montserrat"/>
      <p:regular r:id="rId25"/>
      <p:bold r:id="rId26"/>
      <p:italic r:id="rId27"/>
      <p:boldItalic r:id="rId28"/>
    </p:embeddedFont>
    <p:embeddedFont>
      <p:font typeface="Quattrocento Sans"/>
      <p:regular r:id="rId29"/>
      <p:bold r:id="rId30"/>
      <p:italic r:id="rId31"/>
      <p:boldItalic r:id="rId32"/>
    </p:embeddedFont>
    <p:embeddedFont>
      <p:font typeface="Helvetica Neue"/>
      <p:regular r:id="rId33"/>
      <p:bold r:id="rId34"/>
      <p:italic r:id="rId35"/>
      <p:boldItalic r:id="rId36"/>
    </p:embeddedFont>
    <p:embeddedFont>
      <p:font typeface="Roboto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20" Type="http://schemas.openxmlformats.org/officeDocument/2006/relationships/font" Target="fonts/Roboto-boldItalic.fntdata"/><Relationship Id="rId22" Type="http://schemas.openxmlformats.org/officeDocument/2006/relationships/font" Target="fonts/RobotoMedium-bold.fntdata"/><Relationship Id="rId21" Type="http://schemas.openxmlformats.org/officeDocument/2006/relationships/font" Target="fonts/RobotoMedium-regular.fntdata"/><Relationship Id="rId24" Type="http://schemas.openxmlformats.org/officeDocument/2006/relationships/font" Target="fonts/RobotoMedium-boldItalic.fntdata"/><Relationship Id="rId23"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Quattrocento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7.xml"/><Relationship Id="rId33" Type="http://schemas.openxmlformats.org/officeDocument/2006/relationships/font" Target="fonts/HelveticaNeue-regular.fntdata"/><Relationship Id="rId10" Type="http://schemas.openxmlformats.org/officeDocument/2006/relationships/slide" Target="slides/slide6.xml"/><Relationship Id="rId32" Type="http://schemas.openxmlformats.org/officeDocument/2006/relationships/font" Target="fonts/QuattrocentoSans-boldItalic.fntdata"/><Relationship Id="rId13" Type="http://schemas.openxmlformats.org/officeDocument/2006/relationships/slide" Target="slides/slide9.xml"/><Relationship Id="rId35" Type="http://schemas.openxmlformats.org/officeDocument/2006/relationships/font" Target="fonts/HelveticaNeue-italic.fntdata"/><Relationship Id="rId12" Type="http://schemas.openxmlformats.org/officeDocument/2006/relationships/slide" Target="slides/slide8.xml"/><Relationship Id="rId34" Type="http://schemas.openxmlformats.org/officeDocument/2006/relationships/font" Target="fonts/HelveticaNeue-bold.fntdata"/><Relationship Id="rId15" Type="http://schemas.openxmlformats.org/officeDocument/2006/relationships/slide" Target="slides/slide11.xml"/><Relationship Id="rId37" Type="http://schemas.openxmlformats.org/officeDocument/2006/relationships/font" Target="fonts/RobotoLight-regular.fntdata"/><Relationship Id="rId14" Type="http://schemas.openxmlformats.org/officeDocument/2006/relationships/slide" Target="slides/slide10.xml"/><Relationship Id="rId36" Type="http://schemas.openxmlformats.org/officeDocument/2006/relationships/font" Target="fonts/HelveticaNeue-boldItalic.fntdata"/><Relationship Id="rId17" Type="http://schemas.openxmlformats.org/officeDocument/2006/relationships/font" Target="fonts/Roboto-regular.fntdata"/><Relationship Id="rId39" Type="http://schemas.openxmlformats.org/officeDocument/2006/relationships/font" Target="fonts/RobotoLight-italic.fntdata"/><Relationship Id="rId16" Type="http://schemas.openxmlformats.org/officeDocument/2006/relationships/slide" Target="slides/slide12.xml"/><Relationship Id="rId38" Type="http://schemas.openxmlformats.org/officeDocument/2006/relationships/font" Target="fonts/RobotoLight-bold.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 name="Google Shape;48;p1: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10: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1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975360" y="4560570"/>
            <a:ext cx="5364480" cy="4320540"/>
          </a:xfrm>
          <a:prstGeom prst="rect">
            <a:avLst/>
          </a:prstGeom>
        </p:spPr>
        <p:txBody>
          <a:bodyPr anchorCtr="0" anchor="t" bIns="48325" lIns="96650" spcFirstLastPara="1" rIns="96650" wrap="square" tIns="483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 name="Google Shape;55;p2: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 name="Google Shape;62;p3: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4: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5: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 name="Google Shape;90;p6: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7: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p8: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p9:notes"/>
          <p:cNvSpPr txBox="1"/>
          <p:nvPr>
            <p:ph idx="1" type="body"/>
          </p:nvPr>
        </p:nvSpPr>
        <p:spPr>
          <a:xfrm>
            <a:off x="975360" y="4560570"/>
            <a:ext cx="5364480" cy="4320540"/>
          </a:xfrm>
          <a:prstGeom prst="rect">
            <a:avLst/>
          </a:prstGeom>
          <a:noFill/>
          <a:ln>
            <a:noFill/>
          </a:ln>
        </p:spPr>
        <p:txBody>
          <a:bodyPr anchorCtr="0" anchor="t" bIns="48325" lIns="96650" spcFirstLastPara="1" rIns="96650" wrap="square" tIns="48325">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1" Type="http://schemas.openxmlformats.org/officeDocument/2006/relationships/hyperlink" Target="https://www.linkedin.com/company/blueconch-technologies/?viewAsMember=true" TargetMode="External"/><Relationship Id="rId10" Type="http://schemas.openxmlformats.org/officeDocument/2006/relationships/hyperlink" Target="about:blank" TargetMode="External"/><Relationship Id="rId13" Type="http://schemas.openxmlformats.org/officeDocument/2006/relationships/hyperlink" Target="https://www.facebook.com/BlueConchTech/" TargetMode="External"/><Relationship Id="rId12"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hyperlink" Target="https://www.youtube.com/channel/UCs8NTkf0xLU6osPslCEdhVg?view_as=subscriber" TargetMode="External"/><Relationship Id="rId9" Type="http://schemas.openxmlformats.org/officeDocument/2006/relationships/image" Target="../media/image9.png"/><Relationship Id="rId15" Type="http://schemas.openxmlformats.org/officeDocument/2006/relationships/image" Target="../media/image10.png"/><Relationship Id="rId14" Type="http://schemas.openxmlformats.org/officeDocument/2006/relationships/hyperlink" Target="https://www.facebook.com/BlueConchTech/" TargetMode="External"/><Relationship Id="rId17" Type="http://schemas.openxmlformats.org/officeDocument/2006/relationships/image" Target="../media/image12.png"/><Relationship Id="rId16" Type="http://schemas.openxmlformats.org/officeDocument/2006/relationships/hyperlink" Target="https://www.instagram.com/blueconchtech/" TargetMode="External"/><Relationship Id="rId5" Type="http://schemas.openxmlformats.org/officeDocument/2006/relationships/hyperlink" Target="https://www.youtube.com/channel/UCs8NTkf0xLU6osPslCEdhVg" TargetMode="External"/><Relationship Id="rId6" Type="http://schemas.openxmlformats.org/officeDocument/2006/relationships/image" Target="../media/image7.png"/><Relationship Id="rId7" Type="http://schemas.openxmlformats.org/officeDocument/2006/relationships/hyperlink" Target="https://twitter.com/BlueConchTech" TargetMode="External"/><Relationship Id="rId8" Type="http://schemas.openxmlformats.org/officeDocument/2006/relationships/hyperlink" Target="https://twitter.com/BlueConchTech"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Slide">
  <p:cSld name="Cover_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5037" y="0"/>
            <a:ext cx="24395906" cy="13716000"/>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22183345" y="314030"/>
            <a:ext cx="1290293" cy="2195189"/>
          </a:xfrm>
          <a:prstGeom prst="rect">
            <a:avLst/>
          </a:prstGeom>
          <a:noFill/>
          <a:ln>
            <a:noFill/>
          </a:ln>
        </p:spPr>
      </p:pic>
      <p:pic>
        <p:nvPicPr>
          <p:cNvPr id="17" name="Google Shape;17;p2"/>
          <p:cNvPicPr preferRelativeResize="0"/>
          <p:nvPr/>
        </p:nvPicPr>
        <p:blipFill rotWithShape="1">
          <a:blip r:embed="rId4">
            <a:alphaModFix/>
          </a:blip>
          <a:srcRect b="0" l="0" r="0" t="0"/>
          <a:stretch/>
        </p:blipFill>
        <p:spPr>
          <a:xfrm>
            <a:off x="237282" y="83332"/>
            <a:ext cx="8358078" cy="24824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without title text">
  <p:cSld name="Header without title text">
    <p:spTree>
      <p:nvGrpSpPr>
        <p:cNvPr id="18" name="Shape 18"/>
        <p:cNvGrpSpPr/>
        <p:nvPr/>
      </p:nvGrpSpPr>
      <p:grpSpPr>
        <a:xfrm>
          <a:off x="0" y="0"/>
          <a:ext cx="0" cy="0"/>
          <a:chOff x="0" y="0"/>
          <a:chExt cx="0" cy="0"/>
        </a:xfrm>
      </p:grpSpPr>
      <p:sp>
        <p:nvSpPr>
          <p:cNvPr id="19" name="Google Shape;19;p3"/>
          <p:cNvSpPr txBox="1"/>
          <p:nvPr/>
        </p:nvSpPr>
        <p:spPr>
          <a:xfrm>
            <a:off x="705463" y="509360"/>
            <a:ext cx="16605075" cy="836767"/>
          </a:xfrm>
          <a:prstGeom prst="rect">
            <a:avLst/>
          </a:prstGeom>
          <a:noFill/>
          <a:ln>
            <a:noFill/>
          </a:ln>
        </p:spPr>
        <p:txBody>
          <a:bodyPr anchorCtr="0" anchor="t" bIns="71425" lIns="71425" spcFirstLastPara="1" rIns="71425" wrap="square" tIns="71425">
            <a:spAutoFit/>
          </a:bodyPr>
          <a:lstStyle/>
          <a:p>
            <a:pPr indent="0" lvl="0" marL="0" marR="0" rtl="0" algn="l">
              <a:lnSpc>
                <a:spcPct val="100000"/>
              </a:lnSpc>
              <a:spcBef>
                <a:spcPts val="0"/>
              </a:spcBef>
              <a:spcAft>
                <a:spcPts val="0"/>
              </a:spcAft>
              <a:buClr>
                <a:srgbClr val="080808"/>
              </a:buClr>
              <a:buSzPts val="4400"/>
              <a:buFont typeface="Montserrat"/>
              <a:buNone/>
            </a:pPr>
            <a:r>
              <a:t/>
            </a:r>
            <a:endParaRPr b="0" i="0" sz="4400" u="none" cap="none" strike="noStrike">
              <a:solidFill>
                <a:srgbClr val="00B8F2"/>
              </a:solidFill>
              <a:latin typeface="Montserrat"/>
              <a:ea typeface="Montserrat"/>
              <a:cs typeface="Montserrat"/>
              <a:sym typeface="Montserrat"/>
            </a:endParaRPr>
          </a:p>
        </p:txBody>
      </p:sp>
      <p:sp>
        <p:nvSpPr>
          <p:cNvPr id="20" name="Google Shape;20;p3"/>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lvl1pPr indent="-228600" lvl="0" marL="457200" algn="l">
              <a:lnSpc>
                <a:spcPct val="100000"/>
              </a:lnSpc>
              <a:spcBef>
                <a:spcPts val="5900"/>
              </a:spcBef>
              <a:spcAft>
                <a:spcPts val="0"/>
              </a:spcAft>
              <a:buSzPts val="4000"/>
              <a:buFont typeface="Quattrocento Sans"/>
              <a:buNone/>
              <a:defRPr b="1" sz="4000">
                <a:latin typeface="Quattrocento Sans"/>
                <a:ea typeface="Quattrocento Sans"/>
                <a:cs typeface="Quattrocento Sans"/>
                <a:sym typeface="Quattrocento Sans"/>
              </a:defRPr>
            </a:lvl1pPr>
            <a:lvl2pPr indent="-228600" lvl="1" marL="914400" algn="l">
              <a:lnSpc>
                <a:spcPct val="100000"/>
              </a:lnSpc>
              <a:spcBef>
                <a:spcPts val="5900"/>
              </a:spcBef>
              <a:spcAft>
                <a:spcPts val="0"/>
              </a:spcAft>
              <a:buSzPts val="3600"/>
              <a:buFont typeface="Quattrocento Sans"/>
              <a:buNone/>
              <a:defRPr>
                <a:latin typeface="Quattrocento Sans"/>
                <a:ea typeface="Quattrocento Sans"/>
                <a:cs typeface="Quattrocento Sans"/>
                <a:sym typeface="Quattrocento Sans"/>
              </a:defRPr>
            </a:lvl2pPr>
            <a:lvl3pPr indent="-228600" lvl="2" marL="1371600" algn="l">
              <a:lnSpc>
                <a:spcPct val="100000"/>
              </a:lnSpc>
              <a:spcBef>
                <a:spcPts val="5900"/>
              </a:spcBef>
              <a:spcAft>
                <a:spcPts val="0"/>
              </a:spcAft>
              <a:buSzPts val="3600"/>
              <a:buFont typeface="Quattrocento Sans"/>
              <a:buNone/>
              <a:defRPr>
                <a:latin typeface="Quattrocento Sans"/>
                <a:ea typeface="Quattrocento Sans"/>
                <a:cs typeface="Quattrocento Sans"/>
                <a:sym typeface="Quattrocento Sans"/>
              </a:defRPr>
            </a:lvl3pPr>
            <a:lvl4pPr indent="-228600" lvl="3" marL="1828800" algn="l">
              <a:lnSpc>
                <a:spcPct val="100000"/>
              </a:lnSpc>
              <a:spcBef>
                <a:spcPts val="5900"/>
              </a:spcBef>
              <a:spcAft>
                <a:spcPts val="0"/>
              </a:spcAft>
              <a:buSzPts val="3600"/>
              <a:buFont typeface="Quattrocento Sans"/>
              <a:buNone/>
              <a:defRPr>
                <a:latin typeface="Quattrocento Sans"/>
                <a:ea typeface="Quattrocento Sans"/>
                <a:cs typeface="Quattrocento Sans"/>
                <a:sym typeface="Quattrocento Sans"/>
              </a:defRPr>
            </a:lvl4pPr>
            <a:lvl5pPr indent="-228600" lvl="4" marL="2286000" algn="l">
              <a:lnSpc>
                <a:spcPct val="100000"/>
              </a:lnSpc>
              <a:spcBef>
                <a:spcPts val="5900"/>
              </a:spcBef>
              <a:spcAft>
                <a:spcPts val="0"/>
              </a:spcAft>
              <a:buSzPts val="3600"/>
              <a:buFont typeface="Quattrocento Sans"/>
              <a:buNone/>
              <a:defRPr>
                <a:latin typeface="Quattrocento Sans"/>
                <a:ea typeface="Quattrocento Sans"/>
                <a:cs typeface="Quattrocento Sans"/>
                <a:sym typeface="Quattrocento Sans"/>
              </a:defRPr>
            </a:lvl5pPr>
            <a:lvl6pPr indent="-394335" lvl="5" marL="2743200" algn="l">
              <a:lnSpc>
                <a:spcPct val="100000"/>
              </a:lnSpc>
              <a:spcBef>
                <a:spcPts val="5900"/>
              </a:spcBef>
              <a:spcAft>
                <a:spcPts val="0"/>
              </a:spcAft>
              <a:buClr>
                <a:srgbClr val="000000"/>
              </a:buClr>
              <a:buSzPts val="2610"/>
              <a:buChar char="•"/>
              <a:defRPr/>
            </a:lvl6pPr>
            <a:lvl7pPr indent="-394335" lvl="6" marL="3200400" algn="l">
              <a:lnSpc>
                <a:spcPct val="100000"/>
              </a:lnSpc>
              <a:spcBef>
                <a:spcPts val="5900"/>
              </a:spcBef>
              <a:spcAft>
                <a:spcPts val="0"/>
              </a:spcAft>
              <a:buClr>
                <a:srgbClr val="000000"/>
              </a:buClr>
              <a:buSzPts val="2610"/>
              <a:buChar char="•"/>
              <a:defRPr/>
            </a:lvl7pPr>
            <a:lvl8pPr indent="-394334" lvl="7" marL="3657600" algn="l">
              <a:lnSpc>
                <a:spcPct val="100000"/>
              </a:lnSpc>
              <a:spcBef>
                <a:spcPts val="5900"/>
              </a:spcBef>
              <a:spcAft>
                <a:spcPts val="0"/>
              </a:spcAft>
              <a:buClr>
                <a:srgbClr val="000000"/>
              </a:buClr>
              <a:buSzPts val="2610"/>
              <a:buChar char="•"/>
              <a:defRPr/>
            </a:lvl8pPr>
            <a:lvl9pPr indent="-394334" lvl="8" marL="4114800" algn="l">
              <a:lnSpc>
                <a:spcPct val="100000"/>
              </a:lnSpc>
              <a:spcBef>
                <a:spcPts val="5900"/>
              </a:spcBef>
              <a:spcAft>
                <a:spcPts val="0"/>
              </a:spcAft>
              <a:buClr>
                <a:srgbClr val="000000"/>
              </a:buClr>
              <a:buSzPts val="261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
          <p:cNvSpPr/>
          <p:nvPr/>
        </p:nvSpPr>
        <p:spPr>
          <a:xfrm>
            <a:off x="0" y="221673"/>
            <a:ext cx="1911927" cy="1246909"/>
          </a:xfrm>
          <a:prstGeom prst="rect">
            <a:avLst/>
          </a:prstGeom>
          <a:solidFill>
            <a:schemeClr val="lt1"/>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23" name="Google Shape;23;p4"/>
          <p:cNvSpPr/>
          <p:nvPr/>
        </p:nvSpPr>
        <p:spPr>
          <a:xfrm>
            <a:off x="18727616" y="0"/>
            <a:ext cx="5345723" cy="1600200"/>
          </a:xfrm>
          <a:prstGeom prst="rect">
            <a:avLst/>
          </a:prstGeom>
          <a:solidFill>
            <a:schemeClr val="lt1"/>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with logo">
  <p:cSld name="Blank Layout with logo">
    <p:spTree>
      <p:nvGrpSpPr>
        <p:cNvPr id="24" name="Shape 24"/>
        <p:cNvGrpSpPr/>
        <p:nvPr/>
      </p:nvGrpSpPr>
      <p:grpSpPr>
        <a:xfrm>
          <a:off x="0" y="0"/>
          <a:ext cx="0" cy="0"/>
          <a:chOff x="0" y="0"/>
          <a:chExt cx="0" cy="0"/>
        </a:xfrm>
      </p:grpSpPr>
      <p:sp>
        <p:nvSpPr>
          <p:cNvPr id="25" name="Google Shape;25;p5"/>
          <p:cNvSpPr/>
          <p:nvPr/>
        </p:nvSpPr>
        <p:spPr>
          <a:xfrm>
            <a:off x="14054123" y="10458332"/>
            <a:ext cx="10329877" cy="605934"/>
          </a:xfrm>
          <a:prstGeom prst="rect">
            <a:avLst/>
          </a:prstGeom>
          <a:solidFill>
            <a:schemeClr val="lt1">
              <a:alpha val="80000"/>
            </a:schemeClr>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26" name="Shape 26"/>
        <p:cNvGrpSpPr/>
        <p:nvPr/>
      </p:nvGrpSpPr>
      <p:grpSpPr>
        <a:xfrm>
          <a:off x="0" y="0"/>
          <a:ext cx="0" cy="0"/>
          <a:chOff x="0" y="0"/>
          <a:chExt cx="0" cy="0"/>
        </a:xfrm>
      </p:grpSpPr>
      <p:sp>
        <p:nvSpPr>
          <p:cNvPr id="27" name="Google Shape;27;p6"/>
          <p:cNvSpPr/>
          <p:nvPr/>
        </p:nvSpPr>
        <p:spPr>
          <a:xfrm>
            <a:off x="0" y="221673"/>
            <a:ext cx="1911927" cy="1246909"/>
          </a:xfrm>
          <a:prstGeom prst="rect">
            <a:avLst/>
          </a:prstGeom>
          <a:solidFill>
            <a:schemeClr val="lt1"/>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28" name="Google Shape;28;p6"/>
          <p:cNvSpPr/>
          <p:nvPr/>
        </p:nvSpPr>
        <p:spPr>
          <a:xfrm>
            <a:off x="18727616" y="0"/>
            <a:ext cx="5345723" cy="1600200"/>
          </a:xfrm>
          <a:prstGeom prst="rect">
            <a:avLst/>
          </a:prstGeom>
          <a:solidFill>
            <a:schemeClr val="lt1"/>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pic>
        <p:nvPicPr>
          <p:cNvPr id="29" name="Google Shape;29;p6"/>
          <p:cNvPicPr preferRelativeResize="0"/>
          <p:nvPr/>
        </p:nvPicPr>
        <p:blipFill rotWithShape="1">
          <a:blip r:embed="rId2">
            <a:alphaModFix/>
          </a:blip>
          <a:srcRect b="0" l="0" r="0" t="0"/>
          <a:stretch/>
        </p:blipFill>
        <p:spPr>
          <a:xfrm>
            <a:off x="0" y="0"/>
            <a:ext cx="24384000" cy="13715999"/>
          </a:xfrm>
          <a:prstGeom prst="rect">
            <a:avLst/>
          </a:prstGeom>
          <a:noFill/>
          <a:ln>
            <a:noFill/>
          </a:ln>
        </p:spPr>
      </p:pic>
      <p:sp>
        <p:nvSpPr>
          <p:cNvPr id="30" name="Google Shape;30;p6"/>
          <p:cNvSpPr/>
          <p:nvPr/>
        </p:nvSpPr>
        <p:spPr>
          <a:xfrm>
            <a:off x="693837" y="6134725"/>
            <a:ext cx="22495347" cy="144655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800"/>
              <a:buFont typeface="Quattrocento Sans"/>
              <a:buNone/>
            </a:pPr>
            <a:r>
              <a:rPr b="1" i="0" lang="en-US" sz="8800" u="none" cap="none" strike="noStrike">
                <a:solidFill>
                  <a:schemeClr val="lt1"/>
                </a:solidFill>
                <a:latin typeface="Quattrocento Sans"/>
                <a:ea typeface="Quattrocento Sans"/>
                <a:cs typeface="Quattrocento Sans"/>
                <a:sym typeface="Quattrocento Sans"/>
              </a:rPr>
              <a:t>Together, let’s build for boundless impact</a:t>
            </a:r>
            <a:endParaRPr/>
          </a:p>
        </p:txBody>
      </p:sp>
      <p:grpSp>
        <p:nvGrpSpPr>
          <p:cNvPr id="31" name="Google Shape;31;p6"/>
          <p:cNvGrpSpPr/>
          <p:nvPr/>
        </p:nvGrpSpPr>
        <p:grpSpPr>
          <a:xfrm>
            <a:off x="8411056" y="8696898"/>
            <a:ext cx="7561888" cy="4526760"/>
            <a:chOff x="8411056" y="8696898"/>
            <a:chExt cx="7561888" cy="4526760"/>
          </a:xfrm>
        </p:grpSpPr>
        <p:pic>
          <p:nvPicPr>
            <p:cNvPr id="32" name="Google Shape;32;p6"/>
            <p:cNvPicPr preferRelativeResize="0"/>
            <p:nvPr/>
          </p:nvPicPr>
          <p:blipFill rotWithShape="1">
            <a:blip r:embed="rId3">
              <a:alphaModFix/>
            </a:blip>
            <a:srcRect b="0" l="0" r="0" t="0"/>
            <a:stretch/>
          </p:blipFill>
          <p:spPr>
            <a:xfrm>
              <a:off x="8411056" y="8696898"/>
              <a:ext cx="7561888" cy="2296280"/>
            </a:xfrm>
            <a:prstGeom prst="rect">
              <a:avLst/>
            </a:prstGeom>
            <a:noFill/>
            <a:ln>
              <a:noFill/>
            </a:ln>
          </p:spPr>
        </p:pic>
        <p:grpSp>
          <p:nvGrpSpPr>
            <p:cNvPr id="33" name="Google Shape;33;p6"/>
            <p:cNvGrpSpPr/>
            <p:nvPr/>
          </p:nvGrpSpPr>
          <p:grpSpPr>
            <a:xfrm>
              <a:off x="10034839" y="11113785"/>
              <a:ext cx="4314321" cy="581892"/>
              <a:chOff x="11208834" y="8688352"/>
              <a:chExt cx="4745753" cy="640081"/>
            </a:xfrm>
          </p:grpSpPr>
          <p:sp>
            <p:nvSpPr>
              <p:cNvPr id="34" name="Google Shape;34;p6">
                <a:hlinkClick r:id="rId4"/>
              </p:cNvPr>
              <p:cNvSpPr/>
              <p:nvPr/>
            </p:nvSpPr>
            <p:spPr>
              <a:xfrm>
                <a:off x="14288669" y="8688352"/>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35" name="Google Shape;35;p6">
                <a:hlinkClick r:id="rId5"/>
              </p:cNvPr>
              <p:cNvPicPr preferRelativeResize="0"/>
              <p:nvPr/>
            </p:nvPicPr>
            <p:blipFill rotWithShape="1">
              <a:blip r:embed="rId6">
                <a:alphaModFix/>
              </a:blip>
              <a:srcRect b="0" l="0" r="0" t="0"/>
              <a:stretch/>
            </p:blipFill>
            <p:spPr>
              <a:xfrm>
                <a:off x="14411355" y="8866575"/>
                <a:ext cx="394712" cy="283696"/>
              </a:xfrm>
              <a:prstGeom prst="rect">
                <a:avLst/>
              </a:prstGeom>
              <a:noFill/>
              <a:ln>
                <a:noFill/>
              </a:ln>
            </p:spPr>
          </p:pic>
          <p:sp>
            <p:nvSpPr>
              <p:cNvPr id="36" name="Google Shape;36;p6">
                <a:hlinkClick r:id="rId7"/>
              </p:cNvPr>
              <p:cNvSpPr/>
              <p:nvPr/>
            </p:nvSpPr>
            <p:spPr>
              <a:xfrm>
                <a:off x="13262830"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37" name="Google Shape;37;p6">
                <a:hlinkClick r:id="rId8"/>
              </p:cNvPr>
              <p:cNvPicPr preferRelativeResize="0"/>
              <p:nvPr/>
            </p:nvPicPr>
            <p:blipFill rotWithShape="1">
              <a:blip r:embed="rId9">
                <a:alphaModFix/>
              </a:blip>
              <a:srcRect b="0" l="0" r="0" t="0"/>
              <a:stretch/>
            </p:blipFill>
            <p:spPr>
              <a:xfrm>
                <a:off x="13386863" y="8849140"/>
                <a:ext cx="392013" cy="318509"/>
              </a:xfrm>
              <a:prstGeom prst="rect">
                <a:avLst/>
              </a:prstGeom>
              <a:noFill/>
              <a:ln>
                <a:noFill/>
              </a:ln>
            </p:spPr>
          </p:pic>
          <p:grpSp>
            <p:nvGrpSpPr>
              <p:cNvPr id="38" name="Google Shape;38;p6"/>
              <p:cNvGrpSpPr/>
              <p:nvPr/>
            </p:nvGrpSpPr>
            <p:grpSpPr>
              <a:xfrm>
                <a:off x="11208834" y="8688353"/>
                <a:ext cx="640080" cy="640080"/>
                <a:chOff x="11208834" y="8688353"/>
                <a:chExt cx="640080" cy="640080"/>
              </a:xfrm>
            </p:grpSpPr>
            <p:sp>
              <p:nvSpPr>
                <p:cNvPr id="39" name="Google Shape;39;p6">
                  <a:hlinkClick r:id="rId10"/>
                </p:cNvPr>
                <p:cNvSpPr/>
                <p:nvPr/>
              </p:nvSpPr>
              <p:spPr>
                <a:xfrm>
                  <a:off x="11208834"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40" name="Google Shape;40;p6">
                  <a:hlinkClick r:id="rId11"/>
                </p:cNvPr>
                <p:cNvPicPr preferRelativeResize="0"/>
                <p:nvPr/>
              </p:nvPicPr>
              <p:blipFill rotWithShape="1">
                <a:blip r:embed="rId12">
                  <a:alphaModFix/>
                </a:blip>
                <a:srcRect b="0" l="0" r="0" t="0"/>
                <a:stretch/>
              </p:blipFill>
              <p:spPr>
                <a:xfrm>
                  <a:off x="11356466" y="8841932"/>
                  <a:ext cx="344816" cy="332924"/>
                </a:xfrm>
                <a:prstGeom prst="rect">
                  <a:avLst/>
                </a:prstGeom>
                <a:noFill/>
                <a:ln>
                  <a:noFill/>
                </a:ln>
              </p:spPr>
            </p:pic>
          </p:grpSp>
          <p:sp>
            <p:nvSpPr>
              <p:cNvPr id="41" name="Google Shape;41;p6">
                <a:hlinkClick r:id="rId13"/>
              </p:cNvPr>
              <p:cNvSpPr/>
              <p:nvPr/>
            </p:nvSpPr>
            <p:spPr>
              <a:xfrm>
                <a:off x="12235832"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42" name="Google Shape;42;p6">
                <a:hlinkClick r:id="rId14"/>
              </p:cNvPr>
              <p:cNvPicPr preferRelativeResize="0"/>
              <p:nvPr/>
            </p:nvPicPr>
            <p:blipFill rotWithShape="1">
              <a:blip r:embed="rId15">
                <a:alphaModFix/>
              </a:blip>
              <a:srcRect b="0" l="0" r="0" t="0"/>
              <a:stretch/>
            </p:blipFill>
            <p:spPr>
              <a:xfrm>
                <a:off x="12454382" y="8785118"/>
                <a:ext cx="202981" cy="446551"/>
              </a:xfrm>
              <a:prstGeom prst="rect">
                <a:avLst/>
              </a:prstGeom>
              <a:noFill/>
              <a:ln>
                <a:noFill/>
              </a:ln>
            </p:spPr>
          </p:pic>
          <p:sp>
            <p:nvSpPr>
              <p:cNvPr id="43" name="Google Shape;43;p6"/>
              <p:cNvSpPr/>
              <p:nvPr/>
            </p:nvSpPr>
            <p:spPr>
              <a:xfrm>
                <a:off x="15314508"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44" name="Google Shape;44;p6">
                <a:hlinkClick r:id="rId16"/>
              </p:cNvPr>
              <p:cNvPicPr preferRelativeResize="0"/>
              <p:nvPr/>
            </p:nvPicPr>
            <p:blipFill rotWithShape="1">
              <a:blip r:embed="rId17">
                <a:alphaModFix/>
              </a:blip>
              <a:srcRect b="0" l="0" r="0" t="0"/>
              <a:stretch/>
            </p:blipFill>
            <p:spPr>
              <a:xfrm>
                <a:off x="15454798" y="8828644"/>
                <a:ext cx="359498" cy="359498"/>
              </a:xfrm>
              <a:prstGeom prst="rect">
                <a:avLst/>
              </a:prstGeom>
              <a:noFill/>
              <a:ln>
                <a:noFill/>
              </a:ln>
            </p:spPr>
          </p:pic>
        </p:grpSp>
        <p:sp>
          <p:nvSpPr>
            <p:cNvPr id="45" name="Google Shape;45;p6"/>
            <p:cNvSpPr/>
            <p:nvPr/>
          </p:nvSpPr>
          <p:spPr>
            <a:xfrm>
              <a:off x="8440202" y="11998707"/>
              <a:ext cx="7503597" cy="1224951"/>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lt1"/>
                </a:buClr>
                <a:buSzPts val="3200"/>
                <a:buFont typeface="Quattrocento Sans"/>
                <a:buNone/>
              </a:pPr>
              <a:r>
                <a:rPr b="0" i="0" lang="en-US" sz="3200" u="none" cap="none" strike="noStrike">
                  <a:solidFill>
                    <a:schemeClr val="lt1"/>
                  </a:solidFill>
                  <a:latin typeface="Quattrocento Sans"/>
                  <a:ea typeface="Quattrocento Sans"/>
                  <a:cs typeface="Quattrocento Sans"/>
                  <a:sym typeface="Quattrocento Sans"/>
                </a:rPr>
                <a:t>www.ust.com I www.blueconchtech.com </a:t>
              </a:r>
              <a:endParaRPr/>
            </a:p>
            <a:p>
              <a:pPr indent="0" lvl="0" marL="0" marR="0" rtl="0" algn="ctr">
                <a:lnSpc>
                  <a:spcPct val="115000"/>
                </a:lnSpc>
                <a:spcBef>
                  <a:spcPts val="0"/>
                </a:spcBef>
                <a:spcAft>
                  <a:spcPts val="0"/>
                </a:spcAft>
                <a:buClr>
                  <a:srgbClr val="000000"/>
                </a:buClr>
                <a:buSzPts val="3200"/>
                <a:buFont typeface="Helvetica Neue"/>
                <a:buNone/>
              </a:pPr>
              <a:r>
                <a:t/>
              </a:r>
              <a:endParaRPr b="0" i="0" sz="32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46909" y="357188"/>
            <a:ext cx="22240142" cy="1000558"/>
          </a:xfrm>
          <a:prstGeom prst="rect">
            <a:avLst/>
          </a:prstGeom>
          <a:noFill/>
          <a:ln>
            <a:noFill/>
          </a:ln>
        </p:spPr>
        <p:txBody>
          <a:bodyPr anchorCtr="0" anchor="ctr" bIns="71425" lIns="71425" spcFirstLastPara="1" rIns="71425" wrap="square" tIns="71425">
            <a:normAutofit/>
          </a:bodyPr>
          <a:lstStyle>
            <a:lvl1pPr lvl="0" marR="0" rtl="0" algn="l">
              <a:lnSpc>
                <a:spcPct val="100000"/>
              </a:lnSpc>
              <a:spcBef>
                <a:spcPts val="0"/>
              </a:spcBef>
              <a:spcAft>
                <a:spcPts val="0"/>
              </a:spcAft>
              <a:buClr>
                <a:srgbClr val="000000"/>
              </a:buClr>
              <a:buSzPts val="4000"/>
              <a:buFont typeface="Quattrocento Sans"/>
              <a:buNone/>
              <a:defRPr b="1" i="0" sz="4000" u="none" cap="none" strike="noStrike">
                <a:solidFill>
                  <a:srgbClr val="000000"/>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803564" y="1939636"/>
            <a:ext cx="22683487" cy="10544068"/>
          </a:xfrm>
          <a:prstGeom prst="rect">
            <a:avLst/>
          </a:prstGeom>
          <a:noFill/>
          <a:ln>
            <a:noFill/>
          </a:ln>
        </p:spPr>
        <p:txBody>
          <a:bodyPr anchorCtr="0" anchor="t" bIns="71425" lIns="71425" spcFirstLastPara="1" rIns="71425" wrap="square" tIns="71425">
            <a:normAutofit/>
          </a:bodyPr>
          <a:lstStyle>
            <a:lvl1pPr indent="-457200" lvl="0" marL="457200" marR="0" rtl="0" algn="l">
              <a:lnSpc>
                <a:spcPct val="100000"/>
              </a:lnSpc>
              <a:spcBef>
                <a:spcPts val="5900"/>
              </a:spcBef>
              <a:spcAft>
                <a:spcPts val="0"/>
              </a:spcAft>
              <a:buClr>
                <a:srgbClr val="00B8F2"/>
              </a:buClr>
              <a:buSzPts val="3600"/>
              <a:buFont typeface="Quattrocento Sans"/>
              <a:buChar char="•"/>
              <a:defRPr b="0" i="0" sz="3600" u="none" cap="none" strike="noStrike">
                <a:solidFill>
                  <a:srgbClr val="000000"/>
                </a:solidFill>
                <a:latin typeface="Quattrocento Sans"/>
                <a:ea typeface="Quattrocento Sans"/>
                <a:cs typeface="Quattrocento Sans"/>
                <a:sym typeface="Quattrocento Sans"/>
              </a:defRPr>
            </a:lvl1pPr>
            <a:lvl2pPr indent="-457200" lvl="1" marL="914400" marR="0" rtl="0" algn="l">
              <a:lnSpc>
                <a:spcPct val="100000"/>
              </a:lnSpc>
              <a:spcBef>
                <a:spcPts val="5900"/>
              </a:spcBef>
              <a:spcAft>
                <a:spcPts val="0"/>
              </a:spcAft>
              <a:buClr>
                <a:srgbClr val="00B8F2"/>
              </a:buClr>
              <a:buSzPts val="3600"/>
              <a:buFont typeface="Quattrocento Sans"/>
              <a:buChar char="•"/>
              <a:defRPr b="0" i="0" sz="3600" u="none" cap="none" strike="noStrike">
                <a:solidFill>
                  <a:srgbClr val="000000"/>
                </a:solidFill>
                <a:latin typeface="Quattrocento Sans"/>
                <a:ea typeface="Quattrocento Sans"/>
                <a:cs typeface="Quattrocento Sans"/>
                <a:sym typeface="Quattrocento Sans"/>
              </a:defRPr>
            </a:lvl2pPr>
            <a:lvl3pPr indent="-457200" lvl="2" marL="1371600" marR="0" rtl="0" algn="l">
              <a:lnSpc>
                <a:spcPct val="100000"/>
              </a:lnSpc>
              <a:spcBef>
                <a:spcPts val="5900"/>
              </a:spcBef>
              <a:spcAft>
                <a:spcPts val="0"/>
              </a:spcAft>
              <a:buClr>
                <a:srgbClr val="00B8F2"/>
              </a:buClr>
              <a:buSzPts val="3600"/>
              <a:buFont typeface="Quattrocento Sans"/>
              <a:buChar char="•"/>
              <a:defRPr b="0" i="0" sz="3600" u="none" cap="none" strike="noStrike">
                <a:solidFill>
                  <a:srgbClr val="000000"/>
                </a:solidFill>
                <a:latin typeface="Quattrocento Sans"/>
                <a:ea typeface="Quattrocento Sans"/>
                <a:cs typeface="Quattrocento Sans"/>
                <a:sym typeface="Quattrocento Sans"/>
              </a:defRPr>
            </a:lvl3pPr>
            <a:lvl4pPr indent="-457200" lvl="3" marL="1828800" marR="0" rtl="0" algn="l">
              <a:lnSpc>
                <a:spcPct val="100000"/>
              </a:lnSpc>
              <a:spcBef>
                <a:spcPts val="5900"/>
              </a:spcBef>
              <a:spcAft>
                <a:spcPts val="0"/>
              </a:spcAft>
              <a:buClr>
                <a:srgbClr val="00B8F2"/>
              </a:buClr>
              <a:buSzPts val="3600"/>
              <a:buFont typeface="Quattrocento Sans"/>
              <a:buChar char="•"/>
              <a:defRPr b="0" i="0" sz="3600" u="none" cap="none" strike="noStrike">
                <a:solidFill>
                  <a:srgbClr val="000000"/>
                </a:solidFill>
                <a:latin typeface="Quattrocento Sans"/>
                <a:ea typeface="Quattrocento Sans"/>
                <a:cs typeface="Quattrocento Sans"/>
                <a:sym typeface="Quattrocento Sans"/>
              </a:defRPr>
            </a:lvl4pPr>
            <a:lvl5pPr indent="-457200" lvl="4" marL="2286000" marR="0" rtl="0" algn="l">
              <a:lnSpc>
                <a:spcPct val="100000"/>
              </a:lnSpc>
              <a:spcBef>
                <a:spcPts val="5900"/>
              </a:spcBef>
              <a:spcAft>
                <a:spcPts val="0"/>
              </a:spcAft>
              <a:buClr>
                <a:srgbClr val="00B8F2"/>
              </a:buClr>
              <a:buSzPts val="3600"/>
              <a:buFont typeface="Quattrocento Sans"/>
              <a:buChar char="•"/>
              <a:defRPr b="0" i="0" sz="3600" u="none" cap="none" strike="noStrike">
                <a:solidFill>
                  <a:srgbClr val="000000"/>
                </a:solidFill>
                <a:latin typeface="Quattrocento Sans"/>
                <a:ea typeface="Quattrocento Sans"/>
                <a:cs typeface="Quattrocento Sans"/>
                <a:sym typeface="Quattrocento Sans"/>
              </a:defRPr>
            </a:lvl5pPr>
            <a:lvl6pPr indent="-633729" lvl="5" marL="27432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6pPr>
            <a:lvl7pPr indent="-633729" lvl="6" marL="32004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7pPr>
            <a:lvl8pPr indent="-633729" lvl="7" marL="36576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8pPr>
            <a:lvl9pPr indent="-633729" lvl="8" marL="4114800" marR="0" rtl="0" algn="l">
              <a:lnSpc>
                <a:spcPct val="100000"/>
              </a:lnSpc>
              <a:spcBef>
                <a:spcPts val="5900"/>
              </a:spcBef>
              <a:spcAft>
                <a:spcPts val="0"/>
              </a:spcAft>
              <a:buClr>
                <a:srgbClr val="000000"/>
              </a:buClr>
              <a:buSzPts val="6380"/>
              <a:buFont typeface="Helvetica Neue"/>
              <a:buChar char="•"/>
              <a:defRPr b="0" i="0" sz="4400" u="none" cap="none" strike="noStrike">
                <a:solidFill>
                  <a:srgbClr val="000000"/>
                </a:solidFill>
                <a:latin typeface="Helvetica Neue"/>
                <a:ea typeface="Helvetica Neue"/>
                <a:cs typeface="Helvetica Neue"/>
                <a:sym typeface="Helvetica Neue"/>
              </a:defRPr>
            </a:lvl9pPr>
          </a:lstStyle>
          <a:p/>
        </p:txBody>
      </p:sp>
      <p:pic>
        <p:nvPicPr>
          <p:cNvPr id="8" name="Google Shape;8;p1"/>
          <p:cNvPicPr preferRelativeResize="0"/>
          <p:nvPr/>
        </p:nvPicPr>
        <p:blipFill rotWithShape="1">
          <a:blip r:embed="rId1">
            <a:alphaModFix/>
          </a:blip>
          <a:srcRect b="0" l="17712" r="0" t="0"/>
          <a:stretch/>
        </p:blipFill>
        <p:spPr>
          <a:xfrm>
            <a:off x="16085" y="537427"/>
            <a:ext cx="979584" cy="640080"/>
          </a:xfrm>
          <a:prstGeom prst="rect">
            <a:avLst/>
          </a:prstGeom>
          <a:noFill/>
          <a:ln>
            <a:noFill/>
          </a:ln>
        </p:spPr>
      </p:pic>
      <p:sp>
        <p:nvSpPr>
          <p:cNvPr id="9" name="Google Shape;9;p1"/>
          <p:cNvSpPr/>
          <p:nvPr/>
        </p:nvSpPr>
        <p:spPr>
          <a:xfrm>
            <a:off x="16085" y="509718"/>
            <a:ext cx="995669" cy="696782"/>
          </a:xfrm>
          <a:prstGeom prst="rect">
            <a:avLst/>
          </a:prstGeom>
          <a:solidFill>
            <a:srgbClr val="FFFFFF">
              <a:alpha val="8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Helvetica Neue"/>
              <a:buNone/>
            </a:pPr>
            <a:r>
              <a:t/>
            </a:r>
            <a:endParaRPr b="1" i="0" sz="3200" u="none" cap="none" strike="noStrike">
              <a:solidFill>
                <a:schemeClr val="lt1"/>
              </a:solidFill>
              <a:latin typeface="Helvetica Neue"/>
              <a:ea typeface="Helvetica Neue"/>
              <a:cs typeface="Helvetica Neue"/>
              <a:sym typeface="Helvetica Neue"/>
            </a:endParaRPr>
          </a:p>
        </p:txBody>
      </p:sp>
      <p:pic>
        <p:nvPicPr>
          <p:cNvPr id="10" name="Google Shape;10;p1"/>
          <p:cNvPicPr preferRelativeResize="0"/>
          <p:nvPr/>
        </p:nvPicPr>
        <p:blipFill rotWithShape="1">
          <a:blip r:embed="rId2">
            <a:alphaModFix/>
          </a:blip>
          <a:srcRect b="0" l="0" r="0" t="0"/>
          <a:stretch/>
        </p:blipFill>
        <p:spPr>
          <a:xfrm>
            <a:off x="19906473" y="357188"/>
            <a:ext cx="4090332" cy="927311"/>
          </a:xfrm>
          <a:prstGeom prst="rect">
            <a:avLst/>
          </a:prstGeom>
          <a:noFill/>
          <a:ln>
            <a:noFill/>
          </a:ln>
        </p:spPr>
      </p:pic>
      <p:sp>
        <p:nvSpPr>
          <p:cNvPr id="11" name="Google Shape;11;p1"/>
          <p:cNvSpPr/>
          <p:nvPr/>
        </p:nvSpPr>
        <p:spPr>
          <a:xfrm>
            <a:off x="-1182077" y="13106378"/>
            <a:ext cx="4638668" cy="297007"/>
          </a:xfrm>
          <a:prstGeom prst="rect">
            <a:avLst/>
          </a:prstGeom>
          <a:noFill/>
          <a:ln>
            <a:noFill/>
          </a:ln>
        </p:spPr>
        <p:txBody>
          <a:bodyPr anchorCtr="0" anchor="ctr" bIns="45700" lIns="0" spcFirstLastPara="1" rIns="91425" wrap="square" tIns="45700">
            <a:noAutofit/>
          </a:bodyPr>
          <a:lstStyle/>
          <a:p>
            <a:pPr indent="0" lvl="0" marL="0" marR="0" rtl="0" algn="ctr">
              <a:lnSpc>
                <a:spcPct val="100000"/>
              </a:lnSpc>
              <a:spcBef>
                <a:spcPts val="0"/>
              </a:spcBef>
              <a:spcAft>
                <a:spcPts val="0"/>
              </a:spcAft>
              <a:buClr>
                <a:srgbClr val="595959"/>
              </a:buClr>
              <a:buSzPts val="1800"/>
              <a:buFont typeface="Quattrocento Sans"/>
              <a:buNone/>
            </a:pPr>
            <a:r>
              <a:rPr b="0" i="0" lang="en-US" sz="1800" u="none" cap="none" strike="noStrike">
                <a:solidFill>
                  <a:srgbClr val="595959"/>
                </a:solidFill>
                <a:latin typeface="Quattrocento Sans"/>
                <a:ea typeface="Quattrocento Sans"/>
                <a:cs typeface="Quattrocento Sans"/>
                <a:sym typeface="Quattrocento Sans"/>
              </a:rPr>
              <a:t> 010721</a:t>
            </a:r>
            <a:endParaRPr/>
          </a:p>
        </p:txBody>
      </p:sp>
      <p:sp>
        <p:nvSpPr>
          <p:cNvPr id="12" name="Google Shape;12;p1"/>
          <p:cNvSpPr txBox="1"/>
          <p:nvPr/>
        </p:nvSpPr>
        <p:spPr>
          <a:xfrm>
            <a:off x="23170127" y="13026319"/>
            <a:ext cx="424795" cy="421268"/>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595959"/>
              </a:buClr>
              <a:buSzPts val="1800"/>
              <a:buFont typeface="Quattrocento Sans"/>
              <a:buNone/>
            </a:pPr>
            <a:fld id="{00000000-1234-1234-1234-123412341234}" type="slidenum">
              <a:rPr b="0" i="0" lang="en-US" sz="1800" u="none" cap="none" strike="noStrike">
                <a:solidFill>
                  <a:srgbClr val="595959"/>
                </a:solidFill>
                <a:latin typeface="Quattrocento Sans"/>
                <a:ea typeface="Quattrocento Sans"/>
                <a:cs typeface="Quattrocento Sans"/>
                <a:sym typeface="Quattrocento Sans"/>
              </a:rPr>
              <a:t>‹#›</a:t>
            </a:fld>
            <a:endParaRPr b="0" i="0" sz="1800" u="none" cap="none" strike="noStrike">
              <a:solidFill>
                <a:srgbClr val="595959"/>
              </a:solidFill>
              <a:latin typeface="Quattrocento Sans"/>
              <a:ea typeface="Quattrocento Sans"/>
              <a:cs typeface="Quattrocento Sans"/>
              <a:sym typeface="Quattrocento Sans"/>
            </a:endParaRPr>
          </a:p>
        </p:txBody>
      </p:sp>
      <p:sp>
        <p:nvSpPr>
          <p:cNvPr id="13" name="Google Shape;13;p1"/>
          <p:cNvSpPr/>
          <p:nvPr/>
        </p:nvSpPr>
        <p:spPr>
          <a:xfrm>
            <a:off x="10431347" y="13119805"/>
            <a:ext cx="4638668" cy="297007"/>
          </a:xfrm>
          <a:prstGeom prst="rect">
            <a:avLst/>
          </a:prstGeom>
          <a:noFill/>
          <a:ln>
            <a:noFill/>
          </a:ln>
        </p:spPr>
        <p:txBody>
          <a:bodyPr anchorCtr="0" anchor="ctr" bIns="45700" lIns="0" spcFirstLastPara="1" rIns="91425" wrap="square" tIns="45700">
            <a:noAutofit/>
          </a:bodyPr>
          <a:lstStyle/>
          <a:p>
            <a:pPr indent="0" lvl="0" marL="0" marR="0" rtl="0" algn="ctr">
              <a:lnSpc>
                <a:spcPct val="100000"/>
              </a:lnSpc>
              <a:spcBef>
                <a:spcPts val="0"/>
              </a:spcBef>
              <a:spcAft>
                <a:spcPts val="0"/>
              </a:spcAft>
              <a:buClr>
                <a:srgbClr val="595959"/>
              </a:buClr>
              <a:buSzPts val="1800"/>
              <a:buFont typeface="Quattrocento Sans"/>
              <a:buNone/>
            </a:pPr>
            <a:r>
              <a:rPr b="0" i="0" lang="en-US" sz="1800" u="none" cap="none" strike="noStrike">
                <a:solidFill>
                  <a:srgbClr val="595959"/>
                </a:solidFill>
                <a:latin typeface="Quattrocento Sans"/>
                <a:ea typeface="Quattrocento Sans"/>
                <a:cs typeface="Quattrocento Sans"/>
                <a:sym typeface="Quattrocento Sans"/>
              </a:rPr>
              <a:t> Confidential | UST BlueConch Technologies</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400">
          <p15:clr>
            <a:srgbClr val="F26B43"/>
          </p15:clr>
        </p15:guide>
        <p15:guide id="2" pos="76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30.jp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1" Type="http://schemas.openxmlformats.org/officeDocument/2006/relationships/hyperlink" Target="about:blank" TargetMode="External"/><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hyperlink" Target="https://www.linkedin.com/company/blueconch-technologies/?viewAsMember=true"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hyperlink" Target="https://twitter.com/BlueConchTech" TargetMode="External"/><Relationship Id="rId15" Type="http://schemas.openxmlformats.org/officeDocument/2006/relationships/hyperlink" Target="https://www.facebook.com/BlueConchTech/" TargetMode="External"/><Relationship Id="rId14" Type="http://schemas.openxmlformats.org/officeDocument/2006/relationships/hyperlink" Target="https://www.facebook.com/BlueConchTech/" TargetMode="External"/><Relationship Id="rId17" Type="http://schemas.openxmlformats.org/officeDocument/2006/relationships/hyperlink" Target="https://www.instagram.com/blueconchtech/" TargetMode="External"/><Relationship Id="rId16" Type="http://schemas.openxmlformats.org/officeDocument/2006/relationships/image" Target="../media/image36.png"/><Relationship Id="rId5" Type="http://schemas.openxmlformats.org/officeDocument/2006/relationships/hyperlink" Target="https://www.youtube.com/channel/UCs8NTkf0xLU6osPslCEdhVg?view_as=subscriber" TargetMode="External"/><Relationship Id="rId6" Type="http://schemas.openxmlformats.org/officeDocument/2006/relationships/hyperlink" Target="https://www.youtube.com/channel/UCs8NTkf0xLU6osPslCEdhVg" TargetMode="External"/><Relationship Id="rId18"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hyperlink" Target="https://twitter.com/BlueConchTe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hyperlink" Target="https://youtu.be/ksJjyAPua-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9.jpg"/><Relationship Id="rId5" Type="http://schemas.openxmlformats.org/officeDocument/2006/relationships/image" Target="../media/image33.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mantratec.com/" TargetMode="External"/><Relationship Id="rId4" Type="http://schemas.openxmlformats.org/officeDocument/2006/relationships/hyperlink" Target="https://easyattendance.net/#page-top" TargetMode="External"/><Relationship Id="rId5" Type="http://schemas.openxmlformats.org/officeDocument/2006/relationships/image" Target="../media/image21.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7"/>
          <p:cNvSpPr/>
          <p:nvPr/>
        </p:nvSpPr>
        <p:spPr>
          <a:xfrm>
            <a:off x="676677" y="8430285"/>
            <a:ext cx="14996161" cy="1772793"/>
          </a:xfrm>
          <a:prstGeom prst="rect">
            <a:avLst/>
          </a:prstGeom>
          <a:noFill/>
          <a:ln>
            <a:noFill/>
          </a:ln>
        </p:spPr>
        <p:txBody>
          <a:bodyPr anchorCtr="0" anchor="t" bIns="45700" lIns="91425" spcFirstLastPara="1" rIns="91425" wrap="square" tIns="45700">
            <a:noAutofit/>
          </a:bodyPr>
          <a:lstStyle/>
          <a:p>
            <a:pPr indent="0" lvl="0" marL="0" marR="0" rtl="0" algn="l">
              <a:lnSpc>
                <a:spcPct val="145833"/>
              </a:lnSpc>
              <a:spcBef>
                <a:spcPts val="0"/>
              </a:spcBef>
              <a:spcAft>
                <a:spcPts val="0"/>
              </a:spcAft>
              <a:buClr>
                <a:schemeClr val="lt1"/>
              </a:buClr>
              <a:buSzPts val="9600"/>
              <a:buFont typeface="Roboto"/>
              <a:buNone/>
            </a:pPr>
            <a:r>
              <a:rPr b="1" i="0" lang="en-US" sz="9600" u="none" cap="none" strike="noStrike">
                <a:solidFill>
                  <a:schemeClr val="lt1"/>
                </a:solidFill>
                <a:latin typeface="Roboto"/>
                <a:ea typeface="Roboto"/>
                <a:cs typeface="Roboto"/>
                <a:sym typeface="Roboto"/>
              </a:rPr>
              <a:t>Xperiments Submission</a:t>
            </a:r>
            <a:endParaRPr b="1" i="0" sz="9600" u="none" cap="none" strike="noStrike">
              <a:solidFill>
                <a:schemeClr val="lt1"/>
              </a:solidFill>
              <a:latin typeface="Roboto"/>
              <a:ea typeface="Roboto"/>
              <a:cs typeface="Roboto"/>
              <a:sym typeface="Roboto"/>
            </a:endParaRPr>
          </a:p>
        </p:txBody>
      </p:sp>
      <p:sp>
        <p:nvSpPr>
          <p:cNvPr id="51" name="Google Shape;51;p7"/>
          <p:cNvSpPr txBox="1"/>
          <p:nvPr/>
        </p:nvSpPr>
        <p:spPr>
          <a:xfrm>
            <a:off x="803031" y="12433728"/>
            <a:ext cx="114137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October 2021</a:t>
            </a:r>
            <a:endParaRPr b="0" i="0" sz="2800" u="none" cap="none" strike="noStrike">
              <a:solidFill>
                <a:schemeClr val="lt1"/>
              </a:solidFill>
              <a:latin typeface="Quattrocento Sans"/>
              <a:ea typeface="Quattrocento Sans"/>
              <a:cs typeface="Quattrocento Sans"/>
              <a:sym typeface="Quattrocento Sans"/>
            </a:endParaRPr>
          </a:p>
        </p:txBody>
      </p:sp>
      <p:pic>
        <p:nvPicPr>
          <p:cNvPr id="52" name="Google Shape;52;p7"/>
          <p:cNvPicPr preferRelativeResize="0"/>
          <p:nvPr/>
        </p:nvPicPr>
        <p:blipFill rotWithShape="1">
          <a:blip r:embed="rId3">
            <a:alphaModFix/>
          </a:blip>
          <a:srcRect b="0" l="0" r="0" t="0"/>
          <a:stretch/>
        </p:blipFill>
        <p:spPr>
          <a:xfrm>
            <a:off x="803031" y="5444436"/>
            <a:ext cx="4087021" cy="2985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Roadmap: Idea to Product</a:t>
            </a:r>
            <a:endParaRPr/>
          </a:p>
        </p:txBody>
      </p:sp>
      <p:sp>
        <p:nvSpPr>
          <p:cNvPr id="140" name="Google Shape;140;p16"/>
          <p:cNvSpPr txBox="1"/>
          <p:nvPr/>
        </p:nvSpPr>
        <p:spPr>
          <a:xfrm>
            <a:off x="1228356" y="1385536"/>
            <a:ext cx="16248037" cy="636712"/>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i="0" lang="en-US" sz="3200" u="none" cap="none" strike="noStrike">
                <a:solidFill>
                  <a:srgbClr val="000000"/>
                </a:solidFill>
                <a:latin typeface="Quattrocento Sans"/>
                <a:ea typeface="Quattrocento Sans"/>
                <a:cs typeface="Quattrocento Sans"/>
                <a:sym typeface="Quattrocento Sans"/>
              </a:rPr>
              <a:t>Explain tentative plan how your submission can be converted to a full-fledged product</a:t>
            </a:r>
            <a:endParaRPr/>
          </a:p>
        </p:txBody>
      </p:sp>
      <p:sp>
        <p:nvSpPr>
          <p:cNvPr id="141" name="Google Shape;141;p16"/>
          <p:cNvSpPr txBox="1"/>
          <p:nvPr/>
        </p:nvSpPr>
        <p:spPr>
          <a:xfrm>
            <a:off x="1584950" y="3812775"/>
            <a:ext cx="18482100" cy="6218400"/>
          </a:xfrm>
          <a:prstGeom prst="rect">
            <a:avLst/>
          </a:prstGeom>
          <a:noFill/>
          <a:ln>
            <a:noFill/>
          </a:ln>
        </p:spPr>
        <p:txBody>
          <a:bodyPr anchorCtr="0" anchor="t" bIns="91425" lIns="91425" spcFirstLastPara="1" rIns="91425" wrap="square" tIns="91425">
            <a:spAutoFit/>
          </a:bodyPr>
          <a:lstStyle/>
          <a:p>
            <a:pPr indent="-539750" lvl="0" marL="457200" rtl="0" algn="l">
              <a:spcBef>
                <a:spcPts val="0"/>
              </a:spcBef>
              <a:spcAft>
                <a:spcPts val="0"/>
              </a:spcAft>
              <a:buSzPts val="4900"/>
              <a:buFont typeface="Quattrocento Sans"/>
              <a:buChar char="●"/>
            </a:pPr>
            <a:r>
              <a:rPr lang="en-US" sz="4900">
                <a:latin typeface="Quattrocento Sans"/>
                <a:ea typeface="Quattrocento Sans"/>
                <a:cs typeface="Quattrocento Sans"/>
                <a:sym typeface="Quattrocento Sans"/>
              </a:rPr>
              <a:t>Our </a:t>
            </a:r>
            <a:r>
              <a:rPr lang="en-US" sz="4900">
                <a:latin typeface="Quattrocento Sans"/>
                <a:ea typeface="Quattrocento Sans"/>
                <a:cs typeface="Quattrocento Sans"/>
                <a:sym typeface="Quattrocento Sans"/>
              </a:rPr>
              <a:t>product</a:t>
            </a:r>
            <a:r>
              <a:rPr lang="en-US" sz="4900">
                <a:latin typeface="Quattrocento Sans"/>
                <a:ea typeface="Quattrocento Sans"/>
                <a:cs typeface="Quattrocento Sans"/>
                <a:sym typeface="Quattrocento Sans"/>
              </a:rPr>
              <a:t> can be used by various </a:t>
            </a:r>
            <a:r>
              <a:rPr lang="en-US" sz="4900">
                <a:latin typeface="Quattrocento Sans"/>
                <a:ea typeface="Quattrocento Sans"/>
                <a:cs typeface="Quattrocento Sans"/>
                <a:sym typeface="Quattrocento Sans"/>
              </a:rPr>
              <a:t>MNCs</a:t>
            </a:r>
            <a:r>
              <a:rPr lang="en-US" sz="4900">
                <a:latin typeface="Quattrocento Sans"/>
                <a:ea typeface="Quattrocento Sans"/>
                <a:cs typeface="Quattrocento Sans"/>
                <a:sym typeface="Quattrocento Sans"/>
              </a:rPr>
              <a:t> , </a:t>
            </a:r>
            <a:r>
              <a:rPr lang="en-US" sz="4900">
                <a:latin typeface="Quattrocento Sans"/>
                <a:ea typeface="Quattrocento Sans"/>
                <a:cs typeface="Quattrocento Sans"/>
                <a:sym typeface="Quattrocento Sans"/>
              </a:rPr>
              <a:t>cooperative</a:t>
            </a:r>
            <a:r>
              <a:rPr lang="en-US" sz="4900">
                <a:latin typeface="Quattrocento Sans"/>
                <a:ea typeface="Quattrocento Sans"/>
                <a:cs typeface="Quattrocento Sans"/>
                <a:sym typeface="Quattrocento Sans"/>
              </a:rPr>
              <a:t> sectors, educational institutions &amp; even for </a:t>
            </a:r>
            <a:r>
              <a:rPr lang="en-US" sz="4900">
                <a:latin typeface="Quattrocento Sans"/>
                <a:ea typeface="Quattrocento Sans"/>
                <a:cs typeface="Quattrocento Sans"/>
                <a:sym typeface="Quattrocento Sans"/>
              </a:rPr>
              <a:t>individual</a:t>
            </a:r>
            <a:r>
              <a:rPr lang="en-US" sz="4900">
                <a:latin typeface="Quattrocento Sans"/>
                <a:ea typeface="Quattrocento Sans"/>
                <a:cs typeface="Quattrocento Sans"/>
                <a:sym typeface="Quattrocento Sans"/>
              </a:rPr>
              <a:t> use.</a:t>
            </a:r>
            <a:endParaRPr sz="4900">
              <a:latin typeface="Quattrocento Sans"/>
              <a:ea typeface="Quattrocento Sans"/>
              <a:cs typeface="Quattrocento Sans"/>
              <a:sym typeface="Quattrocento Sans"/>
            </a:endParaRPr>
          </a:p>
          <a:p>
            <a:pPr indent="0" lvl="0" marL="457200" rtl="0" algn="l">
              <a:spcBef>
                <a:spcPts val="0"/>
              </a:spcBef>
              <a:spcAft>
                <a:spcPts val="0"/>
              </a:spcAft>
              <a:buNone/>
            </a:pPr>
            <a:r>
              <a:t/>
            </a:r>
            <a:endParaRPr sz="4900">
              <a:latin typeface="Quattrocento Sans"/>
              <a:ea typeface="Quattrocento Sans"/>
              <a:cs typeface="Quattrocento Sans"/>
              <a:sym typeface="Quattrocento Sans"/>
            </a:endParaRPr>
          </a:p>
          <a:p>
            <a:pPr indent="-539750" lvl="0" marL="457200" rtl="0" algn="l">
              <a:spcBef>
                <a:spcPts val="0"/>
              </a:spcBef>
              <a:spcAft>
                <a:spcPts val="0"/>
              </a:spcAft>
              <a:buSzPts val="4900"/>
              <a:buFont typeface="Quattrocento Sans"/>
              <a:buChar char="●"/>
            </a:pPr>
            <a:r>
              <a:rPr lang="en-US" sz="4900">
                <a:latin typeface="Quattrocento Sans"/>
                <a:ea typeface="Quattrocento Sans"/>
                <a:cs typeface="Quattrocento Sans"/>
                <a:sym typeface="Quattrocento Sans"/>
              </a:rPr>
              <a:t>We can collaborate with government and this can used in several government establishments like hospitals , schools , college, etc.</a:t>
            </a:r>
            <a:endParaRPr sz="4900">
              <a:latin typeface="Quattrocento Sans"/>
              <a:ea typeface="Quattrocento Sans"/>
              <a:cs typeface="Quattrocento Sans"/>
              <a:sym typeface="Quattrocento Sans"/>
            </a:endParaRPr>
          </a:p>
          <a:p>
            <a:pPr indent="0" lvl="0" marL="457200" rtl="0" algn="l">
              <a:spcBef>
                <a:spcPts val="0"/>
              </a:spcBef>
              <a:spcAft>
                <a:spcPts val="0"/>
              </a:spcAft>
              <a:buNone/>
            </a:pPr>
            <a:r>
              <a:t/>
            </a:r>
            <a:endParaRPr sz="4900">
              <a:latin typeface="Quattrocento Sans"/>
              <a:ea typeface="Quattrocento Sans"/>
              <a:cs typeface="Quattrocento Sans"/>
              <a:sym typeface="Quattrocento Sans"/>
            </a:endParaRPr>
          </a:p>
          <a:p>
            <a:pPr indent="-539750" lvl="0" marL="457200" rtl="0" algn="l">
              <a:spcBef>
                <a:spcPts val="0"/>
              </a:spcBef>
              <a:spcAft>
                <a:spcPts val="0"/>
              </a:spcAft>
              <a:buSzPts val="4900"/>
              <a:buFont typeface="Quattrocento Sans"/>
              <a:buChar char="●"/>
            </a:pPr>
            <a:r>
              <a:rPr lang="en-US" sz="4900">
                <a:latin typeface="Quattrocento Sans"/>
                <a:ea typeface="Quattrocento Sans"/>
                <a:cs typeface="Quattrocento Sans"/>
                <a:sym typeface="Quattrocento Sans"/>
              </a:rPr>
              <a:t>Since it follows a  non-contact approach, it will surely be an advantage with respect to current scenario.</a:t>
            </a:r>
            <a:endParaRPr sz="4900">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Our team</a:t>
            </a:r>
            <a:endParaRPr/>
          </a:p>
        </p:txBody>
      </p:sp>
      <p:pic>
        <p:nvPicPr>
          <p:cNvPr id="147" name="Google Shape;147;p17"/>
          <p:cNvPicPr preferRelativeResize="0"/>
          <p:nvPr/>
        </p:nvPicPr>
        <p:blipFill rotWithShape="1">
          <a:blip r:embed="rId3">
            <a:alphaModFix/>
          </a:blip>
          <a:srcRect b="0" l="0" r="4049" t="0"/>
          <a:stretch/>
        </p:blipFill>
        <p:spPr>
          <a:xfrm>
            <a:off x="1465775" y="4222942"/>
            <a:ext cx="3547796" cy="3547796"/>
          </a:xfrm>
          <a:custGeom>
            <a:rect b="b" l="l" r="r" t="t"/>
            <a:pathLst>
              <a:path extrusionOk="0" h="9653868" w="9653868">
                <a:moveTo>
                  <a:pt x="4808490" y="0"/>
                </a:moveTo>
                <a:cubicBezTo>
                  <a:pt x="4373143" y="0"/>
                  <a:pt x="3937799" y="166079"/>
                  <a:pt x="3605641" y="498236"/>
                </a:cubicBezTo>
                <a:lnTo>
                  <a:pt x="498237" y="3605641"/>
                </a:lnTo>
                <a:cubicBezTo>
                  <a:pt x="-166079" y="4269956"/>
                  <a:pt x="-166079" y="5347024"/>
                  <a:pt x="498237" y="6011339"/>
                </a:cubicBezTo>
                <a:lnTo>
                  <a:pt x="3642529" y="9155632"/>
                </a:lnTo>
                <a:cubicBezTo>
                  <a:pt x="4306845" y="9819947"/>
                  <a:pt x="5383912" y="9819947"/>
                  <a:pt x="6048227" y="9155632"/>
                </a:cubicBezTo>
                <a:lnTo>
                  <a:pt x="9155632" y="6048227"/>
                </a:lnTo>
                <a:cubicBezTo>
                  <a:pt x="9819947" y="5383912"/>
                  <a:pt x="9819947" y="4306844"/>
                  <a:pt x="9155632" y="3642530"/>
                </a:cubicBezTo>
                <a:lnTo>
                  <a:pt x="6011339" y="498236"/>
                </a:lnTo>
                <a:cubicBezTo>
                  <a:pt x="5679181" y="166079"/>
                  <a:pt x="5243835" y="0"/>
                  <a:pt x="4808490" y="0"/>
                </a:cubicBezTo>
                <a:close/>
              </a:path>
            </a:pathLst>
          </a:custGeom>
          <a:noFill/>
          <a:ln>
            <a:noFill/>
          </a:ln>
        </p:spPr>
      </p:pic>
      <p:sp>
        <p:nvSpPr>
          <p:cNvPr id="148" name="Google Shape;148;p17"/>
          <p:cNvSpPr txBox="1"/>
          <p:nvPr/>
        </p:nvSpPr>
        <p:spPr>
          <a:xfrm>
            <a:off x="1441336" y="7700466"/>
            <a:ext cx="3596700" cy="1722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Adarsh Padhi</a:t>
            </a:r>
            <a:endParaRPr sz="3200">
              <a:latin typeface="Roboto Medium"/>
              <a:ea typeface="Roboto Medium"/>
              <a:cs typeface="Roboto Medium"/>
              <a:sym typeface="Roboto Medium"/>
            </a:endParaRPr>
          </a:p>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4th year, CSE</a:t>
            </a:r>
            <a:endParaRPr sz="3200">
              <a:latin typeface="Roboto Medium"/>
              <a:ea typeface="Roboto Medium"/>
              <a:cs typeface="Roboto Medium"/>
              <a:sym typeface="Roboto Medium"/>
            </a:endParaRPr>
          </a:p>
        </p:txBody>
      </p:sp>
      <p:sp>
        <p:nvSpPr>
          <p:cNvPr id="149" name="Google Shape;149;p17"/>
          <p:cNvSpPr txBox="1"/>
          <p:nvPr/>
        </p:nvSpPr>
        <p:spPr>
          <a:xfrm>
            <a:off x="18745686" y="7770741"/>
            <a:ext cx="3596700" cy="1722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ASVK Vinayak</a:t>
            </a:r>
            <a:endParaRPr sz="3200">
              <a:latin typeface="Roboto Medium"/>
              <a:ea typeface="Roboto Medium"/>
              <a:cs typeface="Roboto Medium"/>
              <a:sym typeface="Roboto Medium"/>
            </a:endParaRPr>
          </a:p>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3rd year, CSE</a:t>
            </a:r>
            <a:endParaRPr sz="3200">
              <a:latin typeface="Roboto Medium"/>
              <a:ea typeface="Roboto Medium"/>
              <a:cs typeface="Roboto Medium"/>
              <a:sym typeface="Roboto Medium"/>
            </a:endParaRPr>
          </a:p>
        </p:txBody>
      </p:sp>
      <p:pic>
        <p:nvPicPr>
          <p:cNvPr id="150" name="Google Shape;150;p17"/>
          <p:cNvPicPr preferRelativeResize="0"/>
          <p:nvPr/>
        </p:nvPicPr>
        <p:blipFill rotWithShape="1">
          <a:blip r:embed="rId4">
            <a:alphaModFix/>
          </a:blip>
          <a:srcRect b="27022" l="0" r="0" t="-3271"/>
          <a:stretch/>
        </p:blipFill>
        <p:spPr>
          <a:xfrm flipH="1">
            <a:off x="18770125" y="4222942"/>
            <a:ext cx="3547796" cy="3547796"/>
          </a:xfrm>
          <a:custGeom>
            <a:rect b="b" l="l" r="r" t="t"/>
            <a:pathLst>
              <a:path extrusionOk="0" h="9653868" w="9653868">
                <a:moveTo>
                  <a:pt x="4808490" y="0"/>
                </a:moveTo>
                <a:cubicBezTo>
                  <a:pt x="4373143" y="0"/>
                  <a:pt x="3937799" y="166079"/>
                  <a:pt x="3605641" y="498236"/>
                </a:cubicBezTo>
                <a:lnTo>
                  <a:pt x="498237" y="3605641"/>
                </a:lnTo>
                <a:cubicBezTo>
                  <a:pt x="-166079" y="4269956"/>
                  <a:pt x="-166079" y="5347024"/>
                  <a:pt x="498237" y="6011339"/>
                </a:cubicBezTo>
                <a:lnTo>
                  <a:pt x="3642529" y="9155632"/>
                </a:lnTo>
                <a:cubicBezTo>
                  <a:pt x="4306845" y="9819947"/>
                  <a:pt x="5383912" y="9819947"/>
                  <a:pt x="6048227" y="9155632"/>
                </a:cubicBezTo>
                <a:lnTo>
                  <a:pt x="9155632" y="6048227"/>
                </a:lnTo>
                <a:cubicBezTo>
                  <a:pt x="9819947" y="5383912"/>
                  <a:pt x="9819947" y="4306844"/>
                  <a:pt x="9155632" y="3642530"/>
                </a:cubicBezTo>
                <a:lnTo>
                  <a:pt x="6011339" y="498236"/>
                </a:lnTo>
                <a:cubicBezTo>
                  <a:pt x="5679181" y="166079"/>
                  <a:pt x="5243835" y="0"/>
                  <a:pt x="4808490" y="0"/>
                </a:cubicBezTo>
                <a:close/>
              </a:path>
            </a:pathLst>
          </a:custGeom>
          <a:noFill/>
          <a:ln>
            <a:noFill/>
          </a:ln>
        </p:spPr>
      </p:pic>
      <p:pic>
        <p:nvPicPr>
          <p:cNvPr id="151" name="Google Shape;151;p17"/>
          <p:cNvPicPr preferRelativeResize="0"/>
          <p:nvPr/>
        </p:nvPicPr>
        <p:blipFill rotWithShape="1">
          <a:blip r:embed="rId5">
            <a:alphaModFix/>
          </a:blip>
          <a:srcRect b="24998" l="0" r="0" t="0"/>
          <a:stretch/>
        </p:blipFill>
        <p:spPr>
          <a:xfrm flipH="1">
            <a:off x="12965025" y="4222942"/>
            <a:ext cx="3547796" cy="3547796"/>
          </a:xfrm>
          <a:custGeom>
            <a:rect b="b" l="l" r="r" t="t"/>
            <a:pathLst>
              <a:path extrusionOk="0" h="9653868" w="9653868">
                <a:moveTo>
                  <a:pt x="4808490" y="0"/>
                </a:moveTo>
                <a:cubicBezTo>
                  <a:pt x="4373143" y="0"/>
                  <a:pt x="3937799" y="166079"/>
                  <a:pt x="3605641" y="498236"/>
                </a:cubicBezTo>
                <a:lnTo>
                  <a:pt x="498237" y="3605641"/>
                </a:lnTo>
                <a:cubicBezTo>
                  <a:pt x="-166079" y="4269956"/>
                  <a:pt x="-166079" y="5347024"/>
                  <a:pt x="498237" y="6011339"/>
                </a:cubicBezTo>
                <a:lnTo>
                  <a:pt x="3642529" y="9155632"/>
                </a:lnTo>
                <a:cubicBezTo>
                  <a:pt x="4306845" y="9819947"/>
                  <a:pt x="5383912" y="9819947"/>
                  <a:pt x="6048227" y="9155632"/>
                </a:cubicBezTo>
                <a:lnTo>
                  <a:pt x="9155632" y="6048227"/>
                </a:lnTo>
                <a:cubicBezTo>
                  <a:pt x="9819947" y="5383912"/>
                  <a:pt x="9819947" y="4306844"/>
                  <a:pt x="9155632" y="3642530"/>
                </a:cubicBezTo>
                <a:lnTo>
                  <a:pt x="6011339" y="498236"/>
                </a:lnTo>
                <a:cubicBezTo>
                  <a:pt x="5679181" y="166079"/>
                  <a:pt x="5243835" y="0"/>
                  <a:pt x="4808490" y="0"/>
                </a:cubicBezTo>
                <a:close/>
              </a:path>
            </a:pathLst>
          </a:custGeom>
          <a:noFill/>
          <a:ln>
            <a:noFill/>
          </a:ln>
        </p:spPr>
      </p:pic>
      <p:sp>
        <p:nvSpPr>
          <p:cNvPr id="152" name="Google Shape;152;p17"/>
          <p:cNvSpPr txBox="1"/>
          <p:nvPr/>
        </p:nvSpPr>
        <p:spPr>
          <a:xfrm>
            <a:off x="12940573" y="7770750"/>
            <a:ext cx="4407600" cy="1722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Gyanaranjan Sahoo</a:t>
            </a:r>
            <a:endParaRPr sz="3200">
              <a:latin typeface="Roboto Medium"/>
              <a:ea typeface="Roboto Medium"/>
              <a:cs typeface="Roboto Medium"/>
              <a:sym typeface="Roboto Medium"/>
            </a:endParaRPr>
          </a:p>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3rd year, CSE</a:t>
            </a:r>
            <a:endParaRPr sz="3200">
              <a:latin typeface="Roboto Medium"/>
              <a:ea typeface="Roboto Medium"/>
              <a:cs typeface="Roboto Medium"/>
              <a:sym typeface="Roboto Medium"/>
            </a:endParaRPr>
          </a:p>
        </p:txBody>
      </p:sp>
      <p:sp>
        <p:nvSpPr>
          <p:cNvPr id="153" name="Google Shape;153;p17"/>
          <p:cNvSpPr txBox="1"/>
          <p:nvPr/>
        </p:nvSpPr>
        <p:spPr>
          <a:xfrm>
            <a:off x="6997011" y="7770741"/>
            <a:ext cx="3596700" cy="17223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Ayush Kejariwal</a:t>
            </a:r>
            <a:endParaRPr sz="3200">
              <a:latin typeface="Roboto Medium"/>
              <a:ea typeface="Roboto Medium"/>
              <a:cs typeface="Roboto Medium"/>
              <a:sym typeface="Roboto Medium"/>
            </a:endParaRPr>
          </a:p>
          <a:p>
            <a:pPr indent="0" lvl="0" marL="0" marR="0" rtl="0" algn="ctr">
              <a:lnSpc>
                <a:spcPct val="150000"/>
              </a:lnSpc>
              <a:spcBef>
                <a:spcPts val="0"/>
              </a:spcBef>
              <a:spcAft>
                <a:spcPts val="0"/>
              </a:spcAft>
              <a:buClr>
                <a:srgbClr val="000000"/>
              </a:buClr>
              <a:buSzPts val="3200"/>
              <a:buFont typeface="Roboto Medium"/>
              <a:buNone/>
            </a:pPr>
            <a:r>
              <a:rPr lang="en-US" sz="3200">
                <a:latin typeface="Roboto Medium"/>
                <a:ea typeface="Roboto Medium"/>
                <a:cs typeface="Roboto Medium"/>
                <a:sym typeface="Roboto Medium"/>
              </a:rPr>
              <a:t>3rd year, CSE</a:t>
            </a:r>
            <a:endParaRPr sz="3200">
              <a:latin typeface="Roboto Medium"/>
              <a:ea typeface="Roboto Medium"/>
              <a:cs typeface="Roboto Medium"/>
              <a:sym typeface="Roboto Medium"/>
            </a:endParaRPr>
          </a:p>
        </p:txBody>
      </p:sp>
      <p:pic>
        <p:nvPicPr>
          <p:cNvPr id="154" name="Google Shape;154;p17"/>
          <p:cNvPicPr preferRelativeResize="0"/>
          <p:nvPr/>
        </p:nvPicPr>
        <p:blipFill rotWithShape="1">
          <a:blip r:embed="rId6">
            <a:alphaModFix/>
          </a:blip>
          <a:srcRect b="13681" l="0" r="0" t="4391"/>
          <a:stretch/>
        </p:blipFill>
        <p:spPr>
          <a:xfrm flipH="1">
            <a:off x="7215400" y="4152667"/>
            <a:ext cx="3547796" cy="3547796"/>
          </a:xfrm>
          <a:custGeom>
            <a:rect b="b" l="l" r="r" t="t"/>
            <a:pathLst>
              <a:path extrusionOk="0" h="9653868" w="9653868">
                <a:moveTo>
                  <a:pt x="4808490" y="0"/>
                </a:moveTo>
                <a:cubicBezTo>
                  <a:pt x="4373143" y="0"/>
                  <a:pt x="3937799" y="166079"/>
                  <a:pt x="3605641" y="498236"/>
                </a:cubicBezTo>
                <a:lnTo>
                  <a:pt x="498237" y="3605641"/>
                </a:lnTo>
                <a:cubicBezTo>
                  <a:pt x="-166079" y="4269956"/>
                  <a:pt x="-166079" y="5347024"/>
                  <a:pt x="498237" y="6011339"/>
                </a:cubicBezTo>
                <a:lnTo>
                  <a:pt x="3642529" y="9155632"/>
                </a:lnTo>
                <a:cubicBezTo>
                  <a:pt x="4306845" y="9819947"/>
                  <a:pt x="5383912" y="9819947"/>
                  <a:pt x="6048227" y="9155632"/>
                </a:cubicBezTo>
                <a:lnTo>
                  <a:pt x="9155632" y="6048227"/>
                </a:lnTo>
                <a:cubicBezTo>
                  <a:pt x="9819947" y="5383912"/>
                  <a:pt x="9819947" y="4306844"/>
                  <a:pt x="9155632" y="3642530"/>
                </a:cubicBezTo>
                <a:lnTo>
                  <a:pt x="6011339" y="498236"/>
                </a:lnTo>
                <a:cubicBezTo>
                  <a:pt x="5679181" y="166079"/>
                  <a:pt x="5243835" y="0"/>
                  <a:pt x="4808490" y="0"/>
                </a:cubicBez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3">
            <a:alphaModFix/>
          </a:blip>
          <a:srcRect b="0" l="0" r="0" t="0"/>
          <a:stretch/>
        </p:blipFill>
        <p:spPr>
          <a:xfrm>
            <a:off x="0" y="0"/>
            <a:ext cx="24384000" cy="13715999"/>
          </a:xfrm>
          <a:prstGeom prst="rect">
            <a:avLst/>
          </a:prstGeom>
          <a:noFill/>
          <a:ln>
            <a:noFill/>
          </a:ln>
        </p:spPr>
      </p:pic>
      <p:sp>
        <p:nvSpPr>
          <p:cNvPr id="160" name="Google Shape;160;p18"/>
          <p:cNvSpPr/>
          <p:nvPr/>
        </p:nvSpPr>
        <p:spPr>
          <a:xfrm>
            <a:off x="693837" y="4890602"/>
            <a:ext cx="22495347" cy="280076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8800"/>
              <a:buFont typeface="Quattrocento Sans"/>
              <a:buNone/>
            </a:pPr>
            <a:r>
              <a:rPr b="1" i="0" lang="en-US" sz="8800" u="none" cap="none" strike="noStrike">
                <a:solidFill>
                  <a:schemeClr val="lt1"/>
                </a:solidFill>
                <a:latin typeface="Quattrocento Sans"/>
                <a:ea typeface="Quattrocento Sans"/>
                <a:cs typeface="Quattrocento Sans"/>
                <a:sym typeface="Quattrocento Sans"/>
              </a:rPr>
              <a:t>Thank You</a:t>
            </a:r>
            <a:endParaRPr/>
          </a:p>
          <a:p>
            <a:pPr indent="0" lvl="0" marL="0" marR="0" rtl="0" algn="ctr">
              <a:lnSpc>
                <a:spcPct val="100000"/>
              </a:lnSpc>
              <a:spcBef>
                <a:spcPts val="0"/>
              </a:spcBef>
              <a:spcAft>
                <a:spcPts val="0"/>
              </a:spcAft>
              <a:buClr>
                <a:schemeClr val="lt1"/>
              </a:buClr>
              <a:buSzPts val="8800"/>
              <a:buFont typeface="Quattrocento Sans"/>
              <a:buNone/>
            </a:pPr>
            <a:r>
              <a:rPr b="1" i="0" lang="en-US" sz="8800" u="none" cap="none" strike="noStrike">
                <a:solidFill>
                  <a:schemeClr val="lt1"/>
                </a:solidFill>
                <a:latin typeface="Quattrocento Sans"/>
                <a:ea typeface="Quattrocento Sans"/>
                <a:cs typeface="Quattrocento Sans"/>
                <a:sym typeface="Quattrocento Sans"/>
              </a:rPr>
              <a:t>Together, let’s build for boundless impact</a:t>
            </a:r>
            <a:endParaRPr b="1" i="0" sz="8800" u="none" cap="none" strike="noStrike">
              <a:solidFill>
                <a:schemeClr val="lt1"/>
              </a:solidFill>
              <a:latin typeface="Quattrocento Sans"/>
              <a:ea typeface="Quattrocento Sans"/>
              <a:cs typeface="Quattrocento Sans"/>
              <a:sym typeface="Quattrocento Sans"/>
            </a:endParaRPr>
          </a:p>
        </p:txBody>
      </p:sp>
      <p:grpSp>
        <p:nvGrpSpPr>
          <p:cNvPr id="161" name="Google Shape;161;p18"/>
          <p:cNvGrpSpPr/>
          <p:nvPr/>
        </p:nvGrpSpPr>
        <p:grpSpPr>
          <a:xfrm>
            <a:off x="8411056" y="8696898"/>
            <a:ext cx="7561888" cy="4526760"/>
            <a:chOff x="8411056" y="8696898"/>
            <a:chExt cx="7561888" cy="4526760"/>
          </a:xfrm>
        </p:grpSpPr>
        <p:pic>
          <p:nvPicPr>
            <p:cNvPr id="162" name="Google Shape;162;p18"/>
            <p:cNvPicPr preferRelativeResize="0"/>
            <p:nvPr/>
          </p:nvPicPr>
          <p:blipFill rotWithShape="1">
            <a:blip r:embed="rId4">
              <a:alphaModFix/>
            </a:blip>
            <a:srcRect b="0" l="0" r="0" t="0"/>
            <a:stretch/>
          </p:blipFill>
          <p:spPr>
            <a:xfrm>
              <a:off x="8411056" y="8696898"/>
              <a:ext cx="7561888" cy="2296280"/>
            </a:xfrm>
            <a:prstGeom prst="rect">
              <a:avLst/>
            </a:prstGeom>
            <a:noFill/>
            <a:ln>
              <a:noFill/>
            </a:ln>
          </p:spPr>
        </p:pic>
        <p:grpSp>
          <p:nvGrpSpPr>
            <p:cNvPr id="163" name="Google Shape;163;p18"/>
            <p:cNvGrpSpPr/>
            <p:nvPr/>
          </p:nvGrpSpPr>
          <p:grpSpPr>
            <a:xfrm>
              <a:off x="10034839" y="11113785"/>
              <a:ext cx="4314321" cy="581892"/>
              <a:chOff x="11208834" y="8688352"/>
              <a:chExt cx="4745753" cy="640081"/>
            </a:xfrm>
          </p:grpSpPr>
          <p:sp>
            <p:nvSpPr>
              <p:cNvPr id="164" name="Google Shape;164;p18">
                <a:hlinkClick r:id="rId5"/>
              </p:cNvPr>
              <p:cNvSpPr/>
              <p:nvPr/>
            </p:nvSpPr>
            <p:spPr>
              <a:xfrm>
                <a:off x="14288669" y="8688352"/>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165" name="Google Shape;165;p18">
                <a:hlinkClick r:id="rId6"/>
              </p:cNvPr>
              <p:cNvPicPr preferRelativeResize="0"/>
              <p:nvPr/>
            </p:nvPicPr>
            <p:blipFill rotWithShape="1">
              <a:blip r:embed="rId7">
                <a:alphaModFix/>
              </a:blip>
              <a:srcRect b="0" l="0" r="0" t="0"/>
              <a:stretch/>
            </p:blipFill>
            <p:spPr>
              <a:xfrm>
                <a:off x="14411355" y="8866575"/>
                <a:ext cx="394712" cy="283696"/>
              </a:xfrm>
              <a:prstGeom prst="rect">
                <a:avLst/>
              </a:prstGeom>
              <a:noFill/>
              <a:ln>
                <a:noFill/>
              </a:ln>
            </p:spPr>
          </p:pic>
          <p:sp>
            <p:nvSpPr>
              <p:cNvPr id="166" name="Google Shape;166;p18">
                <a:hlinkClick r:id="rId8"/>
              </p:cNvPr>
              <p:cNvSpPr/>
              <p:nvPr/>
            </p:nvSpPr>
            <p:spPr>
              <a:xfrm>
                <a:off x="13262830"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167" name="Google Shape;167;p18">
                <a:hlinkClick r:id="rId9"/>
              </p:cNvPr>
              <p:cNvPicPr preferRelativeResize="0"/>
              <p:nvPr/>
            </p:nvPicPr>
            <p:blipFill rotWithShape="1">
              <a:blip r:embed="rId10">
                <a:alphaModFix/>
              </a:blip>
              <a:srcRect b="0" l="0" r="0" t="0"/>
              <a:stretch/>
            </p:blipFill>
            <p:spPr>
              <a:xfrm>
                <a:off x="13386863" y="8849140"/>
                <a:ext cx="392013" cy="318509"/>
              </a:xfrm>
              <a:prstGeom prst="rect">
                <a:avLst/>
              </a:prstGeom>
              <a:noFill/>
              <a:ln>
                <a:noFill/>
              </a:ln>
            </p:spPr>
          </p:pic>
          <p:grpSp>
            <p:nvGrpSpPr>
              <p:cNvPr id="168" name="Google Shape;168;p18"/>
              <p:cNvGrpSpPr/>
              <p:nvPr/>
            </p:nvGrpSpPr>
            <p:grpSpPr>
              <a:xfrm>
                <a:off x="11208834" y="8688353"/>
                <a:ext cx="640080" cy="640080"/>
                <a:chOff x="11208834" y="8688353"/>
                <a:chExt cx="640080" cy="640080"/>
              </a:xfrm>
            </p:grpSpPr>
            <p:sp>
              <p:nvSpPr>
                <p:cNvPr id="169" name="Google Shape;169;p18">
                  <a:hlinkClick r:id="rId11"/>
                </p:cNvPr>
                <p:cNvSpPr/>
                <p:nvPr/>
              </p:nvSpPr>
              <p:spPr>
                <a:xfrm>
                  <a:off x="11208834"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170" name="Google Shape;170;p18">
                  <a:hlinkClick r:id="rId12"/>
                </p:cNvPr>
                <p:cNvPicPr preferRelativeResize="0"/>
                <p:nvPr/>
              </p:nvPicPr>
              <p:blipFill rotWithShape="1">
                <a:blip r:embed="rId13">
                  <a:alphaModFix/>
                </a:blip>
                <a:srcRect b="0" l="0" r="0" t="0"/>
                <a:stretch/>
              </p:blipFill>
              <p:spPr>
                <a:xfrm>
                  <a:off x="11356466" y="8841932"/>
                  <a:ext cx="344816" cy="332924"/>
                </a:xfrm>
                <a:prstGeom prst="rect">
                  <a:avLst/>
                </a:prstGeom>
                <a:noFill/>
                <a:ln>
                  <a:noFill/>
                </a:ln>
              </p:spPr>
            </p:pic>
          </p:grpSp>
          <p:sp>
            <p:nvSpPr>
              <p:cNvPr id="171" name="Google Shape;171;p18">
                <a:hlinkClick r:id="rId14"/>
              </p:cNvPr>
              <p:cNvSpPr/>
              <p:nvPr/>
            </p:nvSpPr>
            <p:spPr>
              <a:xfrm>
                <a:off x="12235832"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172" name="Google Shape;172;p18">
                <a:hlinkClick r:id="rId15"/>
              </p:cNvPr>
              <p:cNvPicPr preferRelativeResize="0"/>
              <p:nvPr/>
            </p:nvPicPr>
            <p:blipFill rotWithShape="1">
              <a:blip r:embed="rId16">
                <a:alphaModFix/>
              </a:blip>
              <a:srcRect b="0" l="0" r="0" t="0"/>
              <a:stretch/>
            </p:blipFill>
            <p:spPr>
              <a:xfrm>
                <a:off x="12454382" y="8785118"/>
                <a:ext cx="202981" cy="446551"/>
              </a:xfrm>
              <a:prstGeom prst="rect">
                <a:avLst/>
              </a:prstGeom>
              <a:noFill/>
              <a:ln>
                <a:noFill/>
              </a:ln>
            </p:spPr>
          </p:pic>
          <p:sp>
            <p:nvSpPr>
              <p:cNvPr id="173" name="Google Shape;173;p18"/>
              <p:cNvSpPr/>
              <p:nvPr/>
            </p:nvSpPr>
            <p:spPr>
              <a:xfrm>
                <a:off x="15314508" y="8688353"/>
                <a:ext cx="640080" cy="640080"/>
              </a:xfrm>
              <a:prstGeom prst="ellipse">
                <a:avLst/>
              </a:prstGeom>
              <a:solidFill>
                <a:srgbClr val="00B8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baseline="-25000" i="0" sz="1800" u="none" cap="none" strike="noStrike">
                  <a:solidFill>
                    <a:srgbClr val="FFFFFF"/>
                  </a:solidFill>
                  <a:latin typeface="Calibri"/>
                  <a:ea typeface="Calibri"/>
                  <a:cs typeface="Calibri"/>
                  <a:sym typeface="Calibri"/>
                </a:endParaRPr>
              </a:p>
            </p:txBody>
          </p:sp>
          <p:pic>
            <p:nvPicPr>
              <p:cNvPr id="174" name="Google Shape;174;p18">
                <a:hlinkClick r:id="rId17"/>
              </p:cNvPr>
              <p:cNvPicPr preferRelativeResize="0"/>
              <p:nvPr/>
            </p:nvPicPr>
            <p:blipFill rotWithShape="1">
              <a:blip r:embed="rId18">
                <a:alphaModFix/>
              </a:blip>
              <a:srcRect b="0" l="0" r="0" t="0"/>
              <a:stretch/>
            </p:blipFill>
            <p:spPr>
              <a:xfrm>
                <a:off x="15454798" y="8828644"/>
                <a:ext cx="359498" cy="359498"/>
              </a:xfrm>
              <a:prstGeom prst="rect">
                <a:avLst/>
              </a:prstGeom>
              <a:noFill/>
              <a:ln>
                <a:noFill/>
              </a:ln>
            </p:spPr>
          </p:pic>
        </p:grpSp>
        <p:sp>
          <p:nvSpPr>
            <p:cNvPr id="175" name="Google Shape;175;p18"/>
            <p:cNvSpPr/>
            <p:nvPr/>
          </p:nvSpPr>
          <p:spPr>
            <a:xfrm>
              <a:off x="8440202" y="11998707"/>
              <a:ext cx="7503597" cy="1224951"/>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lt1"/>
                </a:buClr>
                <a:buSzPts val="3200"/>
                <a:buFont typeface="Quattrocento Sans"/>
                <a:buNone/>
              </a:pPr>
              <a:r>
                <a:rPr b="0" i="0" lang="en-US" sz="3200" u="none" cap="none" strike="noStrike">
                  <a:solidFill>
                    <a:schemeClr val="lt1"/>
                  </a:solidFill>
                  <a:latin typeface="Quattrocento Sans"/>
                  <a:ea typeface="Quattrocento Sans"/>
                  <a:cs typeface="Quattrocento Sans"/>
                  <a:sym typeface="Quattrocento Sans"/>
                </a:rPr>
                <a:t>www.ust.com I www.blueconchtech.com </a:t>
              </a:r>
              <a:endParaRPr/>
            </a:p>
            <a:p>
              <a:pPr indent="0" lvl="0" marL="0" marR="0" rtl="0" algn="ctr">
                <a:lnSpc>
                  <a:spcPct val="115000"/>
                </a:lnSpc>
                <a:spcBef>
                  <a:spcPts val="0"/>
                </a:spcBef>
                <a:spcAft>
                  <a:spcPts val="0"/>
                </a:spcAft>
                <a:buClr>
                  <a:srgbClr val="000000"/>
                </a:buClr>
                <a:buSzPts val="3200"/>
                <a:buFont typeface="Helvetica Neue"/>
                <a:buNone/>
              </a:pPr>
              <a:r>
                <a:t/>
              </a:r>
              <a:endParaRPr b="0" i="0" sz="32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8"/>
          <p:cNvSpPr txBox="1"/>
          <p:nvPr>
            <p:ph idx="1" type="body"/>
          </p:nvPr>
        </p:nvSpPr>
        <p:spPr>
          <a:xfrm>
            <a:off x="1246908" y="552109"/>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Category</a:t>
            </a:r>
            <a:endParaRPr/>
          </a:p>
        </p:txBody>
      </p:sp>
      <p:sp>
        <p:nvSpPr>
          <p:cNvPr id="58" name="Google Shape;58;p8"/>
          <p:cNvSpPr txBox="1"/>
          <p:nvPr/>
        </p:nvSpPr>
        <p:spPr>
          <a:xfrm>
            <a:off x="1228356" y="1385536"/>
            <a:ext cx="19082146" cy="636712"/>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i="0" lang="en-US" sz="3200" u="none" cap="none" strike="noStrike">
                <a:solidFill>
                  <a:srgbClr val="000000"/>
                </a:solidFill>
                <a:latin typeface="Quattrocento Sans"/>
                <a:ea typeface="Quattrocento Sans"/>
                <a:cs typeface="Quattrocento Sans"/>
                <a:sym typeface="Quattrocento Sans"/>
              </a:rPr>
              <a:t>Explain the category if you have chosen any and the reason to choose. (ignore if self chosen category)</a:t>
            </a:r>
            <a:endParaRPr b="1" i="0" sz="3200" u="none" cap="none" strike="noStrike">
              <a:solidFill>
                <a:srgbClr val="000000"/>
              </a:solidFill>
              <a:latin typeface="Quattrocento Sans"/>
              <a:ea typeface="Quattrocento Sans"/>
              <a:cs typeface="Quattrocento Sans"/>
              <a:sym typeface="Quattrocento Sans"/>
            </a:endParaRPr>
          </a:p>
        </p:txBody>
      </p:sp>
      <p:sp>
        <p:nvSpPr>
          <p:cNvPr id="59" name="Google Shape;59;p8"/>
          <p:cNvSpPr txBox="1"/>
          <p:nvPr/>
        </p:nvSpPr>
        <p:spPr>
          <a:xfrm>
            <a:off x="485775" y="2418475"/>
            <a:ext cx="22803000" cy="886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latin typeface="Times New Roman"/>
                <a:ea typeface="Times New Roman"/>
                <a:cs typeface="Times New Roman"/>
                <a:sym typeface="Times New Roman"/>
              </a:rPr>
              <a:t>Category </a:t>
            </a:r>
            <a:r>
              <a:rPr lang="en-US" sz="3900">
                <a:latin typeface="Times New Roman"/>
                <a:ea typeface="Times New Roman"/>
                <a:cs typeface="Times New Roman"/>
                <a:sym typeface="Times New Roman"/>
              </a:rPr>
              <a:t>chosen</a:t>
            </a:r>
            <a:r>
              <a:rPr lang="en-US" sz="3900">
                <a:latin typeface="Times New Roman"/>
                <a:ea typeface="Times New Roman"/>
                <a:cs typeface="Times New Roman"/>
                <a:sym typeface="Times New Roman"/>
              </a:rPr>
              <a:t> is Touchless Authentication</a:t>
            </a:r>
            <a:endParaRPr sz="3900">
              <a:latin typeface="Times New Roman"/>
              <a:ea typeface="Times New Roman"/>
              <a:cs typeface="Times New Roman"/>
              <a:sym typeface="Times New Roman"/>
            </a:endParaRPr>
          </a:p>
          <a:p>
            <a:pPr indent="0" lvl="0" marL="0" rtl="0" algn="l">
              <a:spcBef>
                <a:spcPts val="0"/>
              </a:spcBef>
              <a:spcAft>
                <a:spcPts val="0"/>
              </a:spcAft>
              <a:buNone/>
            </a:pPr>
            <a:r>
              <a:t/>
            </a:r>
            <a:endParaRPr sz="3900">
              <a:latin typeface="Times New Roman"/>
              <a:ea typeface="Times New Roman"/>
              <a:cs typeface="Times New Roman"/>
              <a:sym typeface="Times New Roman"/>
            </a:endParaRPr>
          </a:p>
          <a:p>
            <a:pPr indent="-476250" lvl="0" marL="457200" rtl="0" algn="l">
              <a:spcBef>
                <a:spcPts val="0"/>
              </a:spcBef>
              <a:spcAft>
                <a:spcPts val="0"/>
              </a:spcAft>
              <a:buSzPts val="3900"/>
              <a:buFont typeface="Times New Roman"/>
              <a:buChar char="-"/>
            </a:pPr>
            <a:r>
              <a:rPr lang="en-US" sz="3900">
                <a:latin typeface="Times New Roman"/>
                <a:ea typeface="Times New Roman"/>
                <a:cs typeface="Times New Roman"/>
                <a:sym typeface="Times New Roman"/>
              </a:rPr>
              <a:t>In Today’s world with COVID-19 everyone is concerned about their </a:t>
            </a:r>
            <a:r>
              <a:rPr lang="en-US" sz="3900">
                <a:latin typeface="Times New Roman"/>
                <a:ea typeface="Times New Roman"/>
                <a:cs typeface="Times New Roman"/>
                <a:sym typeface="Times New Roman"/>
              </a:rPr>
              <a:t>health, cleanliness &amp; distancing. People avoids to physically interact with public system which needs physical touch. </a:t>
            </a:r>
            <a:endParaRPr sz="3900">
              <a:latin typeface="Times New Roman"/>
              <a:ea typeface="Times New Roman"/>
              <a:cs typeface="Times New Roman"/>
              <a:sym typeface="Times New Roman"/>
            </a:endParaRPr>
          </a:p>
          <a:p>
            <a:pPr indent="0" lvl="0" marL="457200" rtl="0" algn="l">
              <a:spcBef>
                <a:spcPts val="0"/>
              </a:spcBef>
              <a:spcAft>
                <a:spcPts val="0"/>
              </a:spcAft>
              <a:buNone/>
            </a:pPr>
            <a:r>
              <a:t/>
            </a:r>
            <a:endParaRPr sz="3900">
              <a:latin typeface="Times New Roman"/>
              <a:ea typeface="Times New Roman"/>
              <a:cs typeface="Times New Roman"/>
              <a:sym typeface="Times New Roman"/>
            </a:endParaRPr>
          </a:p>
          <a:p>
            <a:pPr indent="-476250" lvl="0" marL="457200" rtl="0" algn="l">
              <a:spcBef>
                <a:spcPts val="0"/>
              </a:spcBef>
              <a:spcAft>
                <a:spcPts val="0"/>
              </a:spcAft>
              <a:buSzPts val="3900"/>
              <a:buFont typeface="Times New Roman"/>
              <a:buChar char="-"/>
            </a:pPr>
            <a:r>
              <a:rPr lang="en-US" sz="3900">
                <a:latin typeface="Times New Roman"/>
                <a:ea typeface="Times New Roman"/>
                <a:cs typeface="Times New Roman"/>
                <a:sym typeface="Times New Roman"/>
              </a:rPr>
              <a:t>Like for authentication in offices they use biometrics in which everyone has to touch it which can lead to as virus transmitter.</a:t>
            </a:r>
            <a:endParaRPr sz="3900">
              <a:latin typeface="Times New Roman"/>
              <a:ea typeface="Times New Roman"/>
              <a:cs typeface="Times New Roman"/>
              <a:sym typeface="Times New Roman"/>
            </a:endParaRPr>
          </a:p>
          <a:p>
            <a:pPr indent="0" lvl="0" marL="457200" rtl="0" algn="l">
              <a:spcBef>
                <a:spcPts val="0"/>
              </a:spcBef>
              <a:spcAft>
                <a:spcPts val="0"/>
              </a:spcAft>
              <a:buNone/>
            </a:pPr>
            <a:r>
              <a:t/>
            </a:r>
            <a:endParaRPr sz="3900">
              <a:latin typeface="Times New Roman"/>
              <a:ea typeface="Times New Roman"/>
              <a:cs typeface="Times New Roman"/>
              <a:sym typeface="Times New Roman"/>
            </a:endParaRPr>
          </a:p>
          <a:p>
            <a:pPr indent="-476250" lvl="0" marL="457200" rtl="0" algn="l">
              <a:spcBef>
                <a:spcPts val="0"/>
              </a:spcBef>
              <a:spcAft>
                <a:spcPts val="0"/>
              </a:spcAft>
              <a:buSzPts val="3900"/>
              <a:buFont typeface="Times New Roman"/>
              <a:buChar char="-"/>
            </a:pPr>
            <a:r>
              <a:rPr lang="en-US" sz="3900">
                <a:latin typeface="Times New Roman"/>
                <a:ea typeface="Times New Roman"/>
                <a:cs typeface="Times New Roman"/>
                <a:sym typeface="Times New Roman"/>
              </a:rPr>
              <a:t>So to counter this, we have chosen to introduce an authentication system which is more reliable and touchless at the same time.</a:t>
            </a:r>
            <a:endParaRPr sz="3900">
              <a:latin typeface="Times New Roman"/>
              <a:ea typeface="Times New Roman"/>
              <a:cs typeface="Times New Roman"/>
              <a:sym typeface="Times New Roman"/>
            </a:endParaRPr>
          </a:p>
          <a:p>
            <a:pPr indent="0" lvl="0" marL="0" rtl="0" algn="l">
              <a:spcBef>
                <a:spcPts val="0"/>
              </a:spcBef>
              <a:spcAft>
                <a:spcPts val="0"/>
              </a:spcAft>
              <a:buNone/>
            </a:pPr>
            <a:r>
              <a:t/>
            </a:r>
            <a:endParaRPr sz="3900">
              <a:latin typeface="Times New Roman"/>
              <a:ea typeface="Times New Roman"/>
              <a:cs typeface="Times New Roman"/>
              <a:sym typeface="Times New Roman"/>
            </a:endParaRPr>
          </a:p>
          <a:p>
            <a:pPr indent="0" lvl="0" marL="0" rtl="0" algn="l">
              <a:spcBef>
                <a:spcPts val="0"/>
              </a:spcBef>
              <a:spcAft>
                <a:spcPts val="0"/>
              </a:spcAft>
              <a:buNone/>
            </a:pPr>
            <a:r>
              <a:t/>
            </a:r>
            <a:endParaRPr sz="3900">
              <a:latin typeface="Times New Roman"/>
              <a:ea typeface="Times New Roman"/>
              <a:cs typeface="Times New Roman"/>
              <a:sym typeface="Times New Roman"/>
            </a:endParaRPr>
          </a:p>
          <a:p>
            <a:pPr indent="0" lvl="0" marL="0" rtl="0" algn="l">
              <a:spcBef>
                <a:spcPts val="0"/>
              </a:spcBef>
              <a:spcAft>
                <a:spcPts val="0"/>
              </a:spcAft>
              <a:buNone/>
            </a:pPr>
            <a:r>
              <a:t/>
            </a:r>
            <a:endParaRPr sz="3200">
              <a:latin typeface="Times New Roman"/>
              <a:ea typeface="Times New Roman"/>
              <a:cs typeface="Times New Roman"/>
              <a:sym typeface="Times New Roman"/>
            </a:endParaRPr>
          </a:p>
          <a:p>
            <a:pPr indent="0" lvl="0" marL="0" rtl="0" algn="l">
              <a:spcBef>
                <a:spcPts val="0"/>
              </a:spcBef>
              <a:spcAft>
                <a:spcPts val="0"/>
              </a:spcAft>
              <a:buNone/>
            </a:pPr>
            <a:r>
              <a:t/>
            </a:r>
            <a:endParaRPr sz="3200">
              <a:latin typeface="Times New Roman"/>
              <a:ea typeface="Times New Roman"/>
              <a:cs typeface="Times New Roman"/>
              <a:sym typeface="Times New Roman"/>
            </a:endParaRPr>
          </a:p>
          <a:p>
            <a:pPr indent="0" lvl="0" marL="0" rtl="0" algn="l">
              <a:spcBef>
                <a:spcPts val="0"/>
              </a:spcBef>
              <a:spcAft>
                <a:spcPts val="0"/>
              </a:spcAft>
              <a:buNone/>
            </a:pPr>
            <a:r>
              <a:t/>
            </a:r>
            <a:endParaRPr sz="3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9"/>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Problem</a:t>
            </a:r>
            <a:endParaRPr/>
          </a:p>
        </p:txBody>
      </p:sp>
      <p:pic>
        <p:nvPicPr>
          <p:cNvPr id="65" name="Google Shape;65;p9"/>
          <p:cNvPicPr preferRelativeResize="0"/>
          <p:nvPr/>
        </p:nvPicPr>
        <p:blipFill rotWithShape="1">
          <a:blip r:embed="rId3">
            <a:alphaModFix/>
          </a:blip>
          <a:srcRect b="0" l="0" r="0" t="0"/>
          <a:stretch/>
        </p:blipFill>
        <p:spPr>
          <a:xfrm>
            <a:off x="27733406" y="10070267"/>
            <a:ext cx="3505999" cy="3645731"/>
          </a:xfrm>
          <a:prstGeom prst="rect">
            <a:avLst/>
          </a:prstGeom>
          <a:noFill/>
          <a:ln>
            <a:noFill/>
          </a:ln>
        </p:spPr>
      </p:pic>
      <p:sp>
        <p:nvSpPr>
          <p:cNvPr id="66" name="Google Shape;66;p9"/>
          <p:cNvSpPr txBox="1"/>
          <p:nvPr/>
        </p:nvSpPr>
        <p:spPr>
          <a:xfrm>
            <a:off x="1228356" y="1385536"/>
            <a:ext cx="10815600" cy="6369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lang="en-US" sz="3200">
                <a:latin typeface="Quattrocento Sans"/>
                <a:ea typeface="Quattrocento Sans"/>
                <a:cs typeface="Quattrocento Sans"/>
                <a:sym typeface="Quattrocento Sans"/>
              </a:rPr>
              <a:t>Modify Biometric </a:t>
            </a:r>
            <a:r>
              <a:rPr b="1" lang="en-US" sz="3200">
                <a:latin typeface="Quattrocento Sans"/>
                <a:ea typeface="Quattrocento Sans"/>
                <a:cs typeface="Quattrocento Sans"/>
                <a:sym typeface="Quattrocento Sans"/>
              </a:rPr>
              <a:t>Attendance</a:t>
            </a:r>
            <a:r>
              <a:rPr b="1" lang="en-US" sz="3200">
                <a:latin typeface="Quattrocento Sans"/>
                <a:ea typeface="Quattrocento Sans"/>
                <a:cs typeface="Quattrocento Sans"/>
                <a:sym typeface="Quattrocento Sans"/>
              </a:rPr>
              <a:t> System</a:t>
            </a:r>
            <a:endParaRPr/>
          </a:p>
        </p:txBody>
      </p:sp>
      <p:sp>
        <p:nvSpPr>
          <p:cNvPr id="67" name="Google Shape;67;p9"/>
          <p:cNvSpPr txBox="1"/>
          <p:nvPr/>
        </p:nvSpPr>
        <p:spPr>
          <a:xfrm>
            <a:off x="1200150" y="2657475"/>
            <a:ext cx="22345800" cy="67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Since it is the period of COVID-19, all the people are focusing towards their health, Biometric Attendance systems which are installed in various sectors like malls, Schools, Hospitals can be a nightmare for various people. People are creating many innovative ideas of contactless approach.</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There are some loopholes in the current Biometric attendance system,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Let us discuss some loopholes :-</a:t>
            </a:r>
            <a:endParaRPr sz="3900">
              <a:solidFill>
                <a:schemeClr val="dk1"/>
              </a:solidFill>
              <a:latin typeface="Times New Roman"/>
              <a:ea typeface="Times New Roman"/>
              <a:cs typeface="Times New Roman"/>
              <a:sym typeface="Times New Roman"/>
            </a:endParaRPr>
          </a:p>
          <a:p>
            <a:pPr indent="-476250" lvl="0" marL="457200" rtl="0" algn="l">
              <a:spcBef>
                <a:spcPts val="0"/>
              </a:spcBef>
              <a:spcAft>
                <a:spcPts val="0"/>
              </a:spcAft>
              <a:buClr>
                <a:schemeClr val="dk1"/>
              </a:buClr>
              <a:buSzPts val="3900"/>
              <a:buFont typeface="Times New Roman"/>
              <a:buChar char="-"/>
            </a:pPr>
            <a:r>
              <a:rPr lang="en-US" sz="3900">
                <a:solidFill>
                  <a:schemeClr val="dk1"/>
                </a:solidFill>
                <a:latin typeface="Times New Roman"/>
                <a:ea typeface="Times New Roman"/>
                <a:cs typeface="Times New Roman"/>
                <a:sym typeface="Times New Roman"/>
              </a:rPr>
              <a:t>Data can be easily tampered.</a:t>
            </a:r>
            <a:endParaRPr sz="3900">
              <a:solidFill>
                <a:schemeClr val="dk1"/>
              </a:solidFill>
              <a:latin typeface="Times New Roman"/>
              <a:ea typeface="Times New Roman"/>
              <a:cs typeface="Times New Roman"/>
              <a:sym typeface="Times New Roman"/>
            </a:endParaRPr>
          </a:p>
          <a:p>
            <a:pPr indent="-476250" lvl="0" marL="457200" rtl="0" algn="l">
              <a:spcBef>
                <a:spcPts val="0"/>
              </a:spcBef>
              <a:spcAft>
                <a:spcPts val="0"/>
              </a:spcAft>
              <a:buClr>
                <a:schemeClr val="dk1"/>
              </a:buClr>
              <a:buSzPts val="3900"/>
              <a:buFont typeface="Times New Roman"/>
              <a:buChar char="-"/>
            </a:pPr>
            <a:r>
              <a:rPr lang="en-US" sz="3900">
                <a:solidFill>
                  <a:schemeClr val="dk1"/>
                </a:solidFill>
                <a:latin typeface="Times New Roman"/>
                <a:ea typeface="Times New Roman"/>
                <a:cs typeface="Times New Roman"/>
                <a:sym typeface="Times New Roman"/>
              </a:rPr>
              <a:t>A person can roam easily after giving the attendance without getting caught.</a:t>
            </a:r>
            <a:endParaRPr sz="3900">
              <a:solidFill>
                <a:schemeClr val="dk1"/>
              </a:solidFill>
              <a:latin typeface="Times New Roman"/>
              <a:ea typeface="Times New Roman"/>
              <a:cs typeface="Times New Roman"/>
              <a:sym typeface="Times New Roman"/>
            </a:endParaRPr>
          </a:p>
          <a:p>
            <a:pPr indent="-476250" lvl="0" marL="457200" rtl="0" algn="l">
              <a:spcBef>
                <a:spcPts val="0"/>
              </a:spcBef>
              <a:spcAft>
                <a:spcPts val="0"/>
              </a:spcAft>
              <a:buClr>
                <a:schemeClr val="dk1"/>
              </a:buClr>
              <a:buSzPts val="3900"/>
              <a:buFont typeface="Times New Roman"/>
              <a:buChar char="-"/>
            </a:pPr>
            <a:r>
              <a:rPr lang="en-US" sz="3900">
                <a:solidFill>
                  <a:schemeClr val="dk1"/>
                </a:solidFill>
                <a:latin typeface="Times New Roman"/>
                <a:ea typeface="Times New Roman"/>
                <a:cs typeface="Times New Roman"/>
                <a:sym typeface="Times New Roman"/>
              </a:rPr>
              <a:t>Electricity Depended.</a:t>
            </a:r>
            <a:endParaRPr sz="3900">
              <a:solidFill>
                <a:schemeClr val="dk1"/>
              </a:solidFill>
              <a:latin typeface="Times New Roman"/>
              <a:ea typeface="Times New Roman"/>
              <a:cs typeface="Times New Roman"/>
              <a:sym typeface="Times New Roman"/>
            </a:endParaRPr>
          </a:p>
          <a:p>
            <a:pPr indent="-476250" lvl="0" marL="457200" rtl="0" algn="l">
              <a:spcBef>
                <a:spcPts val="0"/>
              </a:spcBef>
              <a:spcAft>
                <a:spcPts val="0"/>
              </a:spcAft>
              <a:buClr>
                <a:schemeClr val="dk1"/>
              </a:buClr>
              <a:buSzPts val="3900"/>
              <a:buFont typeface="Times New Roman"/>
              <a:buChar char="-"/>
            </a:pPr>
            <a:r>
              <a:rPr lang="en-US" sz="3900">
                <a:solidFill>
                  <a:schemeClr val="dk1"/>
                </a:solidFill>
                <a:latin typeface="Times New Roman"/>
                <a:ea typeface="Times New Roman"/>
                <a:cs typeface="Times New Roman"/>
                <a:sym typeface="Times New Roman"/>
              </a:rPr>
              <a:t>Installation is very expensive.</a:t>
            </a:r>
            <a:endParaRPr sz="3900">
              <a:solidFill>
                <a:schemeClr val="dk1"/>
              </a:solidFill>
              <a:latin typeface="Times New Roman"/>
              <a:ea typeface="Times New Roman"/>
              <a:cs typeface="Times New Roman"/>
              <a:sym typeface="Times New Roman"/>
            </a:endParaRPr>
          </a:p>
          <a:p>
            <a:pPr indent="-476250" lvl="0" marL="457200" rtl="0" algn="l">
              <a:spcBef>
                <a:spcPts val="0"/>
              </a:spcBef>
              <a:spcAft>
                <a:spcPts val="0"/>
              </a:spcAft>
              <a:buClr>
                <a:schemeClr val="dk1"/>
              </a:buClr>
              <a:buSzPts val="3900"/>
              <a:buFont typeface="Times New Roman"/>
              <a:buChar char="-"/>
            </a:pPr>
            <a:r>
              <a:rPr lang="en-US" sz="3900">
                <a:solidFill>
                  <a:schemeClr val="dk1"/>
                </a:solidFill>
                <a:latin typeface="Times New Roman"/>
                <a:ea typeface="Times New Roman"/>
                <a:cs typeface="Times New Roman"/>
                <a:sym typeface="Times New Roman"/>
              </a:rPr>
              <a:t>Sometimes Inaccurate.</a:t>
            </a:r>
            <a:endParaRPr sz="39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0"/>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Solution</a:t>
            </a:r>
            <a:endParaRPr/>
          </a:p>
        </p:txBody>
      </p:sp>
      <p:pic>
        <p:nvPicPr>
          <p:cNvPr id="73" name="Google Shape;73;p10"/>
          <p:cNvPicPr preferRelativeResize="0"/>
          <p:nvPr/>
        </p:nvPicPr>
        <p:blipFill rotWithShape="1">
          <a:blip r:embed="rId3">
            <a:alphaModFix/>
          </a:blip>
          <a:srcRect b="0" l="0" r="0" t="0"/>
          <a:stretch/>
        </p:blipFill>
        <p:spPr>
          <a:xfrm>
            <a:off x="26764506" y="-2059083"/>
            <a:ext cx="3505999" cy="3645731"/>
          </a:xfrm>
          <a:prstGeom prst="rect">
            <a:avLst/>
          </a:prstGeom>
          <a:noFill/>
          <a:ln>
            <a:noFill/>
          </a:ln>
        </p:spPr>
      </p:pic>
      <p:sp>
        <p:nvSpPr>
          <p:cNvPr id="74" name="Google Shape;74;p10"/>
          <p:cNvSpPr txBox="1"/>
          <p:nvPr/>
        </p:nvSpPr>
        <p:spPr>
          <a:xfrm>
            <a:off x="1228356" y="1385536"/>
            <a:ext cx="7859523" cy="636712"/>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i="0" lang="en-US" sz="3200" u="none" cap="none" strike="noStrike">
                <a:solidFill>
                  <a:srgbClr val="000000"/>
                </a:solidFill>
                <a:latin typeface="Quattrocento Sans"/>
                <a:ea typeface="Quattrocento Sans"/>
                <a:cs typeface="Quattrocento Sans"/>
                <a:sym typeface="Quattrocento Sans"/>
              </a:rPr>
              <a:t>Tell us how you have solved the problem.</a:t>
            </a:r>
            <a:endParaRPr/>
          </a:p>
        </p:txBody>
      </p:sp>
      <p:sp>
        <p:nvSpPr>
          <p:cNvPr id="75" name="Google Shape;75;p10"/>
          <p:cNvSpPr txBox="1"/>
          <p:nvPr/>
        </p:nvSpPr>
        <p:spPr>
          <a:xfrm>
            <a:off x="942975" y="3128000"/>
            <a:ext cx="22517100" cy="858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After careful observation we have come with an approach which solves the problems in existing systems, we have created an app (TRINETRA) which will enable every user to give attendance remotely instead of a using a single fingerprint scanner.</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This will enable them to give the attendance from their mobile phones. After successful registration of employees on the admin panel, all the employees will receive notification to give attendance at the start and the end of the session with their mobile’s fingerprint sensor or by verifying their Face IDs.</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The employees will additionally have to give attendance a few more times asked randomly on the same day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during their work shift.</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After successful verification, their geolocation details will be sent to the database in the cloud, if the employee at the time of attendance mapped outside the periphery of the building, his/her attendance fails for that day.</a:t>
            </a:r>
            <a:endParaRPr sz="3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900">
                <a:solidFill>
                  <a:schemeClr val="dk1"/>
                </a:solidFill>
                <a:latin typeface="Times New Roman"/>
                <a:ea typeface="Times New Roman"/>
                <a:cs typeface="Times New Roman"/>
                <a:sym typeface="Times New Roman"/>
              </a:rPr>
              <a:t>The admin can view all the attendance information and statistics from their admin panel.</a:t>
            </a:r>
            <a:endParaRPr sz="39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1"/>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Product Demo Screens</a:t>
            </a:r>
            <a:endParaRPr/>
          </a:p>
        </p:txBody>
      </p:sp>
      <p:grpSp>
        <p:nvGrpSpPr>
          <p:cNvPr id="81" name="Google Shape;81;p11"/>
          <p:cNvGrpSpPr/>
          <p:nvPr/>
        </p:nvGrpSpPr>
        <p:grpSpPr>
          <a:xfrm>
            <a:off x="1628886" y="2975475"/>
            <a:ext cx="10909229" cy="8725078"/>
            <a:chOff x="6737386" y="2106614"/>
            <a:chExt cx="10909229" cy="8725078"/>
          </a:xfrm>
        </p:grpSpPr>
        <p:sp>
          <p:nvSpPr>
            <p:cNvPr id="82" name="Google Shape;82;p11"/>
            <p:cNvSpPr txBox="1"/>
            <p:nvPr/>
          </p:nvSpPr>
          <p:spPr>
            <a:xfrm>
              <a:off x="9438042" y="10194792"/>
              <a:ext cx="5508000" cy="6369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200"/>
                <a:buFont typeface="Quattrocento Sans"/>
                <a:buNone/>
              </a:pPr>
              <a:r>
                <a:rPr b="1" lang="en-US" sz="3200">
                  <a:latin typeface="Quattrocento Sans"/>
                  <a:ea typeface="Quattrocento Sans"/>
                  <a:cs typeface="Quattrocento Sans"/>
                  <a:sym typeface="Quattrocento Sans"/>
                </a:rPr>
                <a:t>Admin Panel</a:t>
              </a:r>
              <a:endParaRPr/>
            </a:p>
          </p:txBody>
        </p:sp>
        <p:pic>
          <p:nvPicPr>
            <p:cNvPr id="83" name="Google Shape;83;p11"/>
            <p:cNvPicPr preferRelativeResize="0"/>
            <p:nvPr/>
          </p:nvPicPr>
          <p:blipFill rotWithShape="1">
            <a:blip r:embed="rId3">
              <a:alphaModFix/>
            </a:blip>
            <a:srcRect b="0" l="0" r="0" t="0"/>
            <a:stretch/>
          </p:blipFill>
          <p:spPr>
            <a:xfrm>
              <a:off x="6737386" y="2106614"/>
              <a:ext cx="10909229" cy="8106374"/>
            </a:xfrm>
            <a:prstGeom prst="rect">
              <a:avLst/>
            </a:prstGeom>
            <a:noFill/>
            <a:ln>
              <a:noFill/>
            </a:ln>
          </p:spPr>
        </p:pic>
      </p:grpSp>
      <p:pic>
        <p:nvPicPr>
          <p:cNvPr id="84" name="Google Shape;84;p11"/>
          <p:cNvPicPr preferRelativeResize="0"/>
          <p:nvPr/>
        </p:nvPicPr>
        <p:blipFill>
          <a:blip r:embed="rId4">
            <a:alphaModFix/>
          </a:blip>
          <a:stretch>
            <a:fillRect/>
          </a:stretch>
        </p:blipFill>
        <p:spPr>
          <a:xfrm>
            <a:off x="2034075" y="3367450"/>
            <a:ext cx="9956573" cy="5114076"/>
          </a:xfrm>
          <a:prstGeom prst="rect">
            <a:avLst/>
          </a:prstGeom>
          <a:noFill/>
          <a:ln>
            <a:noFill/>
          </a:ln>
        </p:spPr>
      </p:pic>
      <p:pic>
        <p:nvPicPr>
          <p:cNvPr id="85" name="Google Shape;85;p11"/>
          <p:cNvPicPr preferRelativeResize="0"/>
          <p:nvPr/>
        </p:nvPicPr>
        <p:blipFill rotWithShape="1">
          <a:blip r:embed="rId5">
            <a:alphaModFix/>
          </a:blip>
          <a:srcRect b="0" l="0" r="-2480" t="5687"/>
          <a:stretch/>
        </p:blipFill>
        <p:spPr>
          <a:xfrm>
            <a:off x="14141425" y="900874"/>
            <a:ext cx="5509875" cy="11914249"/>
          </a:xfrm>
          <a:prstGeom prst="rect">
            <a:avLst/>
          </a:prstGeom>
          <a:noFill/>
          <a:ln>
            <a:noFill/>
          </a:ln>
        </p:spPr>
      </p:pic>
      <p:sp>
        <p:nvSpPr>
          <p:cNvPr id="86" name="Google Shape;86;p11"/>
          <p:cNvSpPr txBox="1"/>
          <p:nvPr/>
        </p:nvSpPr>
        <p:spPr>
          <a:xfrm>
            <a:off x="18156817" y="7352016"/>
            <a:ext cx="5508000" cy="1129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000000"/>
              </a:buClr>
              <a:buSzPts val="3200"/>
              <a:buFont typeface="Quattrocento Sans"/>
              <a:buNone/>
            </a:pPr>
            <a:r>
              <a:rPr b="1" lang="en-US" sz="3200">
                <a:latin typeface="Quattrocento Sans"/>
                <a:ea typeface="Quattrocento Sans"/>
                <a:cs typeface="Quattrocento Sans"/>
                <a:sym typeface="Quattrocento Sans"/>
              </a:rPr>
              <a:t>Client </a:t>
            </a:r>
            <a:endParaRPr b="1" sz="3200">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3200"/>
              <a:buFont typeface="Quattrocento Sans"/>
              <a:buNone/>
            </a:pPr>
            <a:r>
              <a:rPr b="1" lang="en-US" sz="3200">
                <a:latin typeface="Quattrocento Sans"/>
                <a:ea typeface="Quattrocento Sans"/>
                <a:cs typeface="Quattrocento Sans"/>
                <a:sym typeface="Quattrocento Sans"/>
              </a:rPr>
              <a:t>Application</a:t>
            </a:r>
            <a:endParaRPr b="1" sz="3200">
              <a:latin typeface="Quattrocento Sans"/>
              <a:ea typeface="Quattrocento Sans"/>
              <a:cs typeface="Quattrocento Sans"/>
              <a:sym typeface="Quattrocento Sans"/>
            </a:endParaRPr>
          </a:p>
        </p:txBody>
      </p:sp>
      <p:sp>
        <p:nvSpPr>
          <p:cNvPr id="87" name="Google Shape;87;p11"/>
          <p:cNvSpPr txBox="1"/>
          <p:nvPr/>
        </p:nvSpPr>
        <p:spPr>
          <a:xfrm>
            <a:off x="4148650" y="1809888"/>
            <a:ext cx="784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Roboto"/>
                <a:ea typeface="Roboto"/>
                <a:cs typeface="Roboto"/>
                <a:sym typeface="Roboto"/>
              </a:rPr>
              <a:t>YouTube Link: </a:t>
            </a:r>
            <a:r>
              <a:rPr lang="en-US" sz="2800" u="sng">
                <a:solidFill>
                  <a:schemeClr val="hlink"/>
                </a:solidFill>
                <a:latin typeface="Roboto"/>
                <a:ea typeface="Roboto"/>
                <a:cs typeface="Roboto"/>
                <a:sym typeface="Roboto"/>
                <a:hlinkClick r:id="rId6"/>
              </a:rPr>
              <a:t>Trinetra Demo Video</a:t>
            </a:r>
            <a:endParaRPr sz="2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2"/>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Technology used</a:t>
            </a:r>
            <a:endParaRPr/>
          </a:p>
        </p:txBody>
      </p:sp>
      <p:sp>
        <p:nvSpPr>
          <p:cNvPr id="93" name="Google Shape;93;p12"/>
          <p:cNvSpPr txBox="1"/>
          <p:nvPr/>
        </p:nvSpPr>
        <p:spPr>
          <a:xfrm>
            <a:off x="1228356" y="1385536"/>
            <a:ext cx="8582477" cy="636712"/>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i="0" lang="en-US" sz="3200" u="none" cap="none" strike="noStrike">
                <a:solidFill>
                  <a:srgbClr val="000000"/>
                </a:solidFill>
                <a:latin typeface="Quattrocento Sans"/>
                <a:ea typeface="Quattrocento Sans"/>
                <a:cs typeface="Quattrocento Sans"/>
                <a:sym typeface="Quattrocento Sans"/>
              </a:rPr>
              <a:t>Architecture or logos of the technology used.</a:t>
            </a:r>
            <a:endParaRPr b="1" i="0" sz="3200" u="none" cap="none" strike="noStrike">
              <a:solidFill>
                <a:srgbClr val="000000"/>
              </a:solidFill>
              <a:latin typeface="Quattrocento Sans"/>
              <a:ea typeface="Quattrocento Sans"/>
              <a:cs typeface="Quattrocento Sans"/>
              <a:sym typeface="Quattrocento Sans"/>
            </a:endParaRPr>
          </a:p>
        </p:txBody>
      </p:sp>
      <p:sp>
        <p:nvSpPr>
          <p:cNvPr id="94" name="Google Shape;94;p12"/>
          <p:cNvSpPr/>
          <p:nvPr/>
        </p:nvSpPr>
        <p:spPr>
          <a:xfrm>
            <a:off x="876550" y="2283325"/>
            <a:ext cx="9700500" cy="47715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95" name="Google Shape;95;p12"/>
          <p:cNvSpPr/>
          <p:nvPr/>
        </p:nvSpPr>
        <p:spPr>
          <a:xfrm>
            <a:off x="1246900" y="4792375"/>
            <a:ext cx="8878500" cy="206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Flutter</a:t>
            </a:r>
            <a:endParaRPr b="1" sz="1600"/>
          </a:p>
          <a:p>
            <a:pPr indent="0" lvl="0" marL="0" marR="0" rtl="0" algn="ctr">
              <a:lnSpc>
                <a:spcPct val="150000"/>
              </a:lnSpc>
              <a:spcBef>
                <a:spcPts val="0"/>
              </a:spcBef>
              <a:spcAft>
                <a:spcPts val="0"/>
              </a:spcAft>
              <a:buClr>
                <a:schemeClr val="dk2"/>
              </a:buClr>
              <a:buSzPts val="3200"/>
              <a:buFont typeface="Arial"/>
              <a:buNone/>
            </a:pPr>
            <a:r>
              <a:rPr lang="en-US" sz="2600">
                <a:latin typeface="Roboto"/>
                <a:ea typeface="Roboto"/>
                <a:cs typeface="Roboto"/>
                <a:sym typeface="Roboto"/>
              </a:rPr>
              <a:t>The client app and admin panel website are built using Flutter. This sped up the development cycle by intuitive UI.</a:t>
            </a:r>
            <a:endParaRPr sz="2600">
              <a:latin typeface="Roboto"/>
              <a:ea typeface="Roboto"/>
              <a:cs typeface="Roboto"/>
              <a:sym typeface="Roboto"/>
            </a:endParaRPr>
          </a:p>
        </p:txBody>
      </p:sp>
      <p:pic>
        <p:nvPicPr>
          <p:cNvPr id="96" name="Google Shape;96;p12"/>
          <p:cNvPicPr preferRelativeResize="0"/>
          <p:nvPr/>
        </p:nvPicPr>
        <p:blipFill rotWithShape="1">
          <a:blip r:embed="rId3">
            <a:alphaModFix/>
          </a:blip>
          <a:srcRect b="0" l="0" r="0" t="0"/>
          <a:stretch/>
        </p:blipFill>
        <p:spPr>
          <a:xfrm>
            <a:off x="4482053" y="2570187"/>
            <a:ext cx="2222200" cy="2222175"/>
          </a:xfrm>
          <a:prstGeom prst="rect">
            <a:avLst/>
          </a:prstGeom>
          <a:noFill/>
          <a:ln>
            <a:noFill/>
          </a:ln>
        </p:spPr>
      </p:pic>
      <p:sp>
        <p:nvSpPr>
          <p:cNvPr id="97" name="Google Shape;97;p12"/>
          <p:cNvSpPr/>
          <p:nvPr/>
        </p:nvSpPr>
        <p:spPr>
          <a:xfrm>
            <a:off x="903125" y="7836675"/>
            <a:ext cx="9700500" cy="49797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98" name="Google Shape;98;p12"/>
          <p:cNvSpPr/>
          <p:nvPr/>
        </p:nvSpPr>
        <p:spPr>
          <a:xfrm>
            <a:off x="1287550" y="10191675"/>
            <a:ext cx="8878500" cy="206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Flask</a:t>
            </a:r>
            <a:endParaRPr b="1" sz="1600"/>
          </a:p>
          <a:p>
            <a:pPr indent="0" lvl="0" marL="0" marR="0" rtl="0" algn="ctr">
              <a:lnSpc>
                <a:spcPct val="150000"/>
              </a:lnSpc>
              <a:spcBef>
                <a:spcPts val="0"/>
              </a:spcBef>
              <a:spcAft>
                <a:spcPts val="0"/>
              </a:spcAft>
              <a:buClr>
                <a:schemeClr val="dk2"/>
              </a:buClr>
              <a:buSzPts val="3200"/>
              <a:buFont typeface="Arial"/>
              <a:buNone/>
            </a:pPr>
            <a:r>
              <a:rPr lang="en-US" sz="2600">
                <a:latin typeface="Roboto"/>
                <a:ea typeface="Roboto"/>
                <a:cs typeface="Roboto"/>
                <a:sym typeface="Roboto"/>
              </a:rPr>
              <a:t>The backend is powered by Flask which handles all functions like connecting to MongoDB, user authentication, location verification, building statistics etc.</a:t>
            </a:r>
            <a:endParaRPr sz="2600">
              <a:latin typeface="Roboto"/>
              <a:ea typeface="Roboto"/>
              <a:cs typeface="Roboto"/>
              <a:sym typeface="Roboto"/>
            </a:endParaRPr>
          </a:p>
        </p:txBody>
      </p:sp>
      <p:pic>
        <p:nvPicPr>
          <p:cNvPr id="99" name="Google Shape;99;p12"/>
          <p:cNvPicPr preferRelativeResize="0"/>
          <p:nvPr/>
        </p:nvPicPr>
        <p:blipFill rotWithShape="1">
          <a:blip r:embed="rId4">
            <a:alphaModFix/>
          </a:blip>
          <a:srcRect b="2217" l="0" r="0" t="2217"/>
          <a:stretch/>
        </p:blipFill>
        <p:spPr>
          <a:xfrm>
            <a:off x="4575053" y="7969487"/>
            <a:ext cx="2222200" cy="2222175"/>
          </a:xfrm>
          <a:prstGeom prst="rect">
            <a:avLst/>
          </a:prstGeom>
          <a:noFill/>
          <a:ln>
            <a:noFill/>
          </a:ln>
        </p:spPr>
      </p:pic>
      <p:sp>
        <p:nvSpPr>
          <p:cNvPr id="100" name="Google Shape;100;p12"/>
          <p:cNvSpPr/>
          <p:nvPr/>
        </p:nvSpPr>
        <p:spPr>
          <a:xfrm>
            <a:off x="14124050" y="2283325"/>
            <a:ext cx="9700500" cy="47715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01" name="Google Shape;101;p12"/>
          <p:cNvSpPr/>
          <p:nvPr/>
        </p:nvSpPr>
        <p:spPr>
          <a:xfrm>
            <a:off x="14494400" y="4792375"/>
            <a:ext cx="8878500" cy="206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Firebase</a:t>
            </a:r>
            <a:endParaRPr b="1" sz="1600"/>
          </a:p>
          <a:p>
            <a:pPr indent="0" lvl="0" marL="0" marR="0" rtl="0" algn="ctr">
              <a:lnSpc>
                <a:spcPct val="150000"/>
              </a:lnSpc>
              <a:spcBef>
                <a:spcPts val="0"/>
              </a:spcBef>
              <a:spcAft>
                <a:spcPts val="0"/>
              </a:spcAft>
              <a:buClr>
                <a:schemeClr val="dk2"/>
              </a:buClr>
              <a:buSzPts val="3200"/>
              <a:buFont typeface="Arial"/>
              <a:buNone/>
            </a:pPr>
            <a:r>
              <a:rPr lang="en-US" sz="2600">
                <a:latin typeface="Roboto"/>
                <a:ea typeface="Roboto"/>
                <a:cs typeface="Roboto"/>
                <a:sym typeface="Roboto"/>
              </a:rPr>
              <a:t>Firebase FCM feature is used for sending notifications to all the client users and notice.</a:t>
            </a:r>
            <a:endParaRPr sz="2600">
              <a:latin typeface="Roboto"/>
              <a:ea typeface="Roboto"/>
              <a:cs typeface="Roboto"/>
              <a:sym typeface="Roboto"/>
            </a:endParaRPr>
          </a:p>
        </p:txBody>
      </p:sp>
      <p:sp>
        <p:nvSpPr>
          <p:cNvPr id="102" name="Google Shape;102;p12"/>
          <p:cNvSpPr/>
          <p:nvPr/>
        </p:nvSpPr>
        <p:spPr>
          <a:xfrm>
            <a:off x="14150625" y="7836675"/>
            <a:ext cx="9700500" cy="49797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03" name="Google Shape;103;p12"/>
          <p:cNvSpPr/>
          <p:nvPr/>
        </p:nvSpPr>
        <p:spPr>
          <a:xfrm>
            <a:off x="14535050" y="10191675"/>
            <a:ext cx="8878500" cy="206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Heroku</a:t>
            </a:r>
            <a:endParaRPr b="1" sz="1600"/>
          </a:p>
          <a:p>
            <a:pPr indent="0" lvl="0" marL="0" marR="0" rtl="0" algn="ctr">
              <a:lnSpc>
                <a:spcPct val="150000"/>
              </a:lnSpc>
              <a:spcBef>
                <a:spcPts val="0"/>
              </a:spcBef>
              <a:spcAft>
                <a:spcPts val="0"/>
              </a:spcAft>
              <a:buClr>
                <a:schemeClr val="dk2"/>
              </a:buClr>
              <a:buSzPts val="3200"/>
              <a:buFont typeface="Arial"/>
              <a:buNone/>
            </a:pPr>
            <a:r>
              <a:rPr lang="en-US" sz="2600">
                <a:latin typeface="Roboto"/>
                <a:ea typeface="Roboto"/>
                <a:cs typeface="Roboto"/>
                <a:sym typeface="Roboto"/>
              </a:rPr>
              <a:t>Heroku, a PaaS service, was used to easily deploy the Flask backend to be used by the client app and admin panel.</a:t>
            </a:r>
            <a:endParaRPr sz="2600">
              <a:latin typeface="Roboto"/>
              <a:ea typeface="Roboto"/>
              <a:cs typeface="Roboto"/>
              <a:sym typeface="Roboto"/>
            </a:endParaRPr>
          </a:p>
        </p:txBody>
      </p:sp>
      <p:pic>
        <p:nvPicPr>
          <p:cNvPr id="104" name="Google Shape;104;p12"/>
          <p:cNvPicPr preferRelativeResize="0"/>
          <p:nvPr/>
        </p:nvPicPr>
        <p:blipFill rotWithShape="1">
          <a:blip r:embed="rId5">
            <a:alphaModFix/>
          </a:blip>
          <a:srcRect b="0" l="0" r="0" t="0"/>
          <a:stretch/>
        </p:blipFill>
        <p:spPr>
          <a:xfrm>
            <a:off x="17822553" y="7969487"/>
            <a:ext cx="2222199" cy="2222176"/>
          </a:xfrm>
          <a:prstGeom prst="rect">
            <a:avLst/>
          </a:prstGeom>
          <a:noFill/>
          <a:ln>
            <a:noFill/>
          </a:ln>
        </p:spPr>
      </p:pic>
      <p:pic>
        <p:nvPicPr>
          <p:cNvPr id="105" name="Google Shape;105;p12"/>
          <p:cNvPicPr preferRelativeResize="0"/>
          <p:nvPr/>
        </p:nvPicPr>
        <p:blipFill rotWithShape="1">
          <a:blip r:embed="rId6">
            <a:alphaModFix/>
          </a:blip>
          <a:srcRect b="0" l="0" r="0" t="0"/>
          <a:stretch/>
        </p:blipFill>
        <p:spPr>
          <a:xfrm>
            <a:off x="17822553" y="2442712"/>
            <a:ext cx="2222200" cy="2222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3"/>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Competition</a:t>
            </a:r>
            <a:endParaRPr/>
          </a:p>
        </p:txBody>
      </p:sp>
      <p:sp>
        <p:nvSpPr>
          <p:cNvPr id="111" name="Google Shape;111;p13"/>
          <p:cNvSpPr txBox="1"/>
          <p:nvPr/>
        </p:nvSpPr>
        <p:spPr>
          <a:xfrm>
            <a:off x="1228356" y="1385536"/>
            <a:ext cx="13564610" cy="636712"/>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Quattrocento Sans"/>
              <a:buNone/>
            </a:pPr>
            <a:r>
              <a:rPr b="1" i="0" lang="en-US" sz="3200" u="none" cap="none" strike="noStrike">
                <a:solidFill>
                  <a:srgbClr val="000000"/>
                </a:solidFill>
                <a:latin typeface="Quattrocento Sans"/>
                <a:ea typeface="Quattrocento Sans"/>
                <a:cs typeface="Quattrocento Sans"/>
                <a:sym typeface="Quattrocento Sans"/>
              </a:rPr>
              <a:t>Tell us about your competitors in the market add their logos &amp; text here</a:t>
            </a:r>
            <a:endParaRPr/>
          </a:p>
        </p:txBody>
      </p:sp>
      <p:sp>
        <p:nvSpPr>
          <p:cNvPr id="112" name="Google Shape;112;p13"/>
          <p:cNvSpPr txBox="1"/>
          <p:nvPr/>
        </p:nvSpPr>
        <p:spPr>
          <a:xfrm>
            <a:off x="812550" y="2795200"/>
            <a:ext cx="22751700" cy="686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4000">
                <a:latin typeface="Times New Roman"/>
                <a:ea typeface="Times New Roman"/>
                <a:cs typeface="Times New Roman"/>
                <a:sym typeface="Times New Roman"/>
              </a:rPr>
              <a:t>Our solution Trinetra, is an E-biometric </a:t>
            </a:r>
            <a:r>
              <a:rPr lang="en-US" sz="4000">
                <a:latin typeface="Times New Roman"/>
                <a:ea typeface="Times New Roman"/>
                <a:cs typeface="Times New Roman"/>
                <a:sym typeface="Times New Roman"/>
              </a:rPr>
              <a:t>attendance</a:t>
            </a:r>
            <a:r>
              <a:rPr lang="en-US" sz="4000">
                <a:latin typeface="Times New Roman"/>
                <a:ea typeface="Times New Roman"/>
                <a:cs typeface="Times New Roman"/>
                <a:sym typeface="Times New Roman"/>
              </a:rPr>
              <a:t> system, currently in the market (</a:t>
            </a:r>
            <a:r>
              <a:rPr lang="en-US" sz="4000">
                <a:solidFill>
                  <a:schemeClr val="dk1"/>
                </a:solidFill>
                <a:latin typeface="Times New Roman"/>
                <a:ea typeface="Times New Roman"/>
                <a:cs typeface="Times New Roman"/>
                <a:sym typeface="Times New Roman"/>
              </a:rPr>
              <a:t>as per our research</a:t>
            </a:r>
            <a:r>
              <a:rPr lang="en-US" sz="4000">
                <a:latin typeface="Times New Roman"/>
                <a:ea typeface="Times New Roman"/>
                <a:cs typeface="Times New Roman"/>
                <a:sym typeface="Times New Roman"/>
              </a:rPr>
              <a:t>) there is no E-biometric </a:t>
            </a:r>
            <a:r>
              <a:rPr lang="en-US" sz="4000">
                <a:latin typeface="Times New Roman"/>
                <a:ea typeface="Times New Roman"/>
                <a:cs typeface="Times New Roman"/>
                <a:sym typeface="Times New Roman"/>
              </a:rPr>
              <a:t>attendance</a:t>
            </a:r>
            <a:r>
              <a:rPr lang="en-US" sz="4000">
                <a:latin typeface="Times New Roman"/>
                <a:ea typeface="Times New Roman"/>
                <a:cs typeface="Times New Roman"/>
                <a:sym typeface="Times New Roman"/>
              </a:rPr>
              <a:t> app, </a:t>
            </a:r>
            <a:r>
              <a:rPr lang="en-US" sz="4000">
                <a:latin typeface="Times New Roman"/>
                <a:ea typeface="Times New Roman"/>
                <a:cs typeface="Times New Roman"/>
                <a:sym typeface="Times New Roman"/>
              </a:rPr>
              <a:t>where</a:t>
            </a:r>
            <a:r>
              <a:rPr lang="en-US" sz="4000">
                <a:latin typeface="Times New Roman"/>
                <a:ea typeface="Times New Roman"/>
                <a:cs typeface="Times New Roman"/>
                <a:sym typeface="Times New Roman"/>
              </a:rPr>
              <a:t> users can give </a:t>
            </a:r>
            <a:r>
              <a:rPr lang="en-US" sz="4000">
                <a:latin typeface="Times New Roman"/>
                <a:ea typeface="Times New Roman"/>
                <a:cs typeface="Times New Roman"/>
                <a:sym typeface="Times New Roman"/>
              </a:rPr>
              <a:t>attendance</a:t>
            </a:r>
            <a:r>
              <a:rPr lang="en-US" sz="4000">
                <a:latin typeface="Times New Roman"/>
                <a:ea typeface="Times New Roman"/>
                <a:cs typeface="Times New Roman"/>
                <a:sym typeface="Times New Roman"/>
              </a:rPr>
              <a:t> from their phone, so our idea is unique, but there are companies which can be a good competitors for our idea, as they already know about  biometric system management,</a:t>
            </a:r>
            <a:endParaRPr sz="4000">
              <a:latin typeface="Times New Roman"/>
              <a:ea typeface="Times New Roman"/>
              <a:cs typeface="Times New Roman"/>
              <a:sym typeface="Times New Roman"/>
            </a:endParaRPr>
          </a:p>
          <a:p>
            <a:pPr indent="0" lvl="0" marL="0" rtl="0" algn="just">
              <a:spcBef>
                <a:spcPts val="0"/>
              </a:spcBef>
              <a:spcAft>
                <a:spcPts val="0"/>
              </a:spcAft>
              <a:buNone/>
            </a:pPr>
            <a:r>
              <a:t/>
            </a:r>
            <a:endParaRPr sz="4000">
              <a:latin typeface="Times New Roman"/>
              <a:ea typeface="Times New Roman"/>
              <a:cs typeface="Times New Roman"/>
              <a:sym typeface="Times New Roman"/>
            </a:endParaRPr>
          </a:p>
          <a:p>
            <a:pPr indent="0" lvl="0" marL="0" rtl="0" algn="just">
              <a:spcBef>
                <a:spcPts val="0"/>
              </a:spcBef>
              <a:spcAft>
                <a:spcPts val="0"/>
              </a:spcAft>
              <a:buNone/>
            </a:pPr>
            <a:r>
              <a:rPr lang="en-US" sz="4000">
                <a:latin typeface="Times New Roman"/>
                <a:ea typeface="Times New Roman"/>
                <a:cs typeface="Times New Roman"/>
                <a:sym typeface="Times New Roman"/>
              </a:rPr>
              <a:t>Our </a:t>
            </a:r>
            <a:r>
              <a:rPr lang="en-US" sz="4000">
                <a:latin typeface="Times New Roman"/>
                <a:ea typeface="Times New Roman"/>
                <a:cs typeface="Times New Roman"/>
                <a:sym typeface="Times New Roman"/>
              </a:rPr>
              <a:t>competitors</a:t>
            </a:r>
            <a:r>
              <a:rPr lang="en-US" sz="4000">
                <a:latin typeface="Times New Roman"/>
                <a:ea typeface="Times New Roman"/>
                <a:cs typeface="Times New Roman"/>
                <a:sym typeface="Times New Roman"/>
              </a:rPr>
              <a:t> are companies like </a:t>
            </a:r>
            <a:r>
              <a:rPr lang="en-US" sz="4000" u="sng">
                <a:solidFill>
                  <a:schemeClr val="hlink"/>
                </a:solidFill>
                <a:latin typeface="Times New Roman"/>
                <a:ea typeface="Times New Roman"/>
                <a:cs typeface="Times New Roman"/>
                <a:sym typeface="Times New Roman"/>
                <a:hlinkClick r:id="rId3"/>
              </a:rPr>
              <a:t>MANTRA</a:t>
            </a:r>
            <a:r>
              <a:rPr lang="en-US" sz="4000">
                <a:latin typeface="Times New Roman"/>
                <a:ea typeface="Times New Roman"/>
                <a:cs typeface="Times New Roman"/>
                <a:sym typeface="Times New Roman"/>
              </a:rPr>
              <a:t> because they have strong network of biometric </a:t>
            </a:r>
            <a:r>
              <a:rPr lang="en-US" sz="4000">
                <a:latin typeface="Times New Roman"/>
                <a:ea typeface="Times New Roman"/>
                <a:cs typeface="Times New Roman"/>
                <a:sym typeface="Times New Roman"/>
              </a:rPr>
              <a:t>attendance</a:t>
            </a:r>
            <a:r>
              <a:rPr lang="en-US" sz="4000">
                <a:latin typeface="Times New Roman"/>
                <a:ea typeface="Times New Roman"/>
                <a:cs typeface="Times New Roman"/>
                <a:sym typeface="Times New Roman"/>
              </a:rPr>
              <a:t> system management, so they can </a:t>
            </a:r>
            <a:r>
              <a:rPr lang="en-US" sz="4000">
                <a:latin typeface="Times New Roman"/>
                <a:ea typeface="Times New Roman"/>
                <a:cs typeface="Times New Roman"/>
                <a:sym typeface="Times New Roman"/>
              </a:rPr>
              <a:t>enhance</a:t>
            </a:r>
            <a:r>
              <a:rPr lang="en-US" sz="4000">
                <a:latin typeface="Times New Roman"/>
                <a:ea typeface="Times New Roman"/>
                <a:cs typeface="Times New Roman"/>
                <a:sym typeface="Times New Roman"/>
              </a:rPr>
              <a:t> our idea and </a:t>
            </a:r>
            <a:r>
              <a:rPr lang="en-US" sz="4000">
                <a:latin typeface="Times New Roman"/>
                <a:ea typeface="Times New Roman"/>
                <a:cs typeface="Times New Roman"/>
                <a:sym typeface="Times New Roman"/>
              </a:rPr>
              <a:t>approach</a:t>
            </a:r>
            <a:r>
              <a:rPr lang="en-US" sz="4000">
                <a:latin typeface="Times New Roman"/>
                <a:ea typeface="Times New Roman"/>
                <a:cs typeface="Times New Roman"/>
                <a:sym typeface="Times New Roman"/>
              </a:rPr>
              <a:t> to audience with their solution.</a:t>
            </a:r>
            <a:endParaRPr sz="4000">
              <a:latin typeface="Times New Roman"/>
              <a:ea typeface="Times New Roman"/>
              <a:cs typeface="Times New Roman"/>
              <a:sym typeface="Times New Roman"/>
            </a:endParaRPr>
          </a:p>
          <a:p>
            <a:pPr indent="0" lvl="0" marL="0" rtl="0" algn="just">
              <a:spcBef>
                <a:spcPts val="0"/>
              </a:spcBef>
              <a:spcAft>
                <a:spcPts val="0"/>
              </a:spcAft>
              <a:buNone/>
            </a:pPr>
            <a:r>
              <a:t/>
            </a:r>
            <a:endParaRPr sz="4000">
              <a:latin typeface="Times New Roman"/>
              <a:ea typeface="Times New Roman"/>
              <a:cs typeface="Times New Roman"/>
              <a:sym typeface="Times New Roman"/>
            </a:endParaRPr>
          </a:p>
          <a:p>
            <a:pPr indent="0" lvl="0" marL="0" rtl="0" algn="just">
              <a:spcBef>
                <a:spcPts val="0"/>
              </a:spcBef>
              <a:spcAft>
                <a:spcPts val="0"/>
              </a:spcAft>
              <a:buNone/>
            </a:pPr>
            <a:r>
              <a:rPr lang="en-US" sz="4000">
                <a:latin typeface="Times New Roman"/>
                <a:ea typeface="Times New Roman"/>
                <a:cs typeface="Times New Roman"/>
                <a:sym typeface="Times New Roman"/>
              </a:rPr>
              <a:t>Also, </a:t>
            </a:r>
            <a:r>
              <a:rPr lang="en-US" sz="4000" u="sng">
                <a:solidFill>
                  <a:schemeClr val="hlink"/>
                </a:solidFill>
                <a:latin typeface="Times New Roman"/>
                <a:ea typeface="Times New Roman"/>
                <a:cs typeface="Times New Roman"/>
                <a:sym typeface="Times New Roman"/>
                <a:hlinkClick r:id="rId4"/>
              </a:rPr>
              <a:t>EasyAttendence</a:t>
            </a:r>
            <a:r>
              <a:rPr lang="en-US" sz="4000">
                <a:latin typeface="Times New Roman"/>
                <a:ea typeface="Times New Roman"/>
                <a:cs typeface="Times New Roman"/>
                <a:sym typeface="Times New Roman"/>
              </a:rPr>
              <a:t> platform will be a </a:t>
            </a:r>
            <a:r>
              <a:rPr lang="en-US" sz="4000">
                <a:latin typeface="Times New Roman"/>
                <a:ea typeface="Times New Roman"/>
                <a:cs typeface="Times New Roman"/>
                <a:sym typeface="Times New Roman"/>
              </a:rPr>
              <a:t>competition</a:t>
            </a:r>
            <a:r>
              <a:rPr lang="en-US" sz="4000">
                <a:latin typeface="Times New Roman"/>
                <a:ea typeface="Times New Roman"/>
                <a:cs typeface="Times New Roman"/>
                <a:sym typeface="Times New Roman"/>
              </a:rPr>
              <a:t> for us as their idea is quite similar to us of E-</a:t>
            </a:r>
            <a:r>
              <a:rPr lang="en-US" sz="4000">
                <a:latin typeface="Times New Roman"/>
                <a:ea typeface="Times New Roman"/>
                <a:cs typeface="Times New Roman"/>
                <a:sym typeface="Times New Roman"/>
              </a:rPr>
              <a:t>attendance</a:t>
            </a:r>
            <a:r>
              <a:rPr lang="en-US" sz="4000">
                <a:latin typeface="Times New Roman"/>
                <a:ea typeface="Times New Roman"/>
                <a:cs typeface="Times New Roman"/>
                <a:sym typeface="Times New Roman"/>
              </a:rPr>
              <a:t> system.</a:t>
            </a:r>
            <a:endParaRPr sz="4000">
              <a:latin typeface="Times New Roman"/>
              <a:ea typeface="Times New Roman"/>
              <a:cs typeface="Times New Roman"/>
              <a:sym typeface="Times New Roman"/>
            </a:endParaRPr>
          </a:p>
          <a:p>
            <a:pPr indent="0" lvl="0" marL="0" rtl="0" algn="l">
              <a:spcBef>
                <a:spcPts val="0"/>
              </a:spcBef>
              <a:spcAft>
                <a:spcPts val="0"/>
              </a:spcAft>
              <a:buNone/>
            </a:pPr>
            <a:r>
              <a:rPr lang="en-US" sz="3400">
                <a:latin typeface="Times New Roman"/>
                <a:ea typeface="Times New Roman"/>
                <a:cs typeface="Times New Roman"/>
                <a:sym typeface="Times New Roman"/>
              </a:rPr>
              <a:t>.</a:t>
            </a:r>
            <a:endParaRPr sz="3400">
              <a:latin typeface="Times New Roman"/>
              <a:ea typeface="Times New Roman"/>
              <a:cs typeface="Times New Roman"/>
              <a:sym typeface="Times New Roman"/>
            </a:endParaRPr>
          </a:p>
        </p:txBody>
      </p:sp>
      <p:pic>
        <p:nvPicPr>
          <p:cNvPr id="113" name="Google Shape;113;p13"/>
          <p:cNvPicPr preferRelativeResize="0"/>
          <p:nvPr/>
        </p:nvPicPr>
        <p:blipFill>
          <a:blip r:embed="rId5">
            <a:alphaModFix/>
          </a:blip>
          <a:stretch>
            <a:fillRect/>
          </a:stretch>
        </p:blipFill>
        <p:spPr>
          <a:xfrm>
            <a:off x="509075" y="8585950"/>
            <a:ext cx="7663375" cy="5017800"/>
          </a:xfrm>
          <a:prstGeom prst="rect">
            <a:avLst/>
          </a:prstGeom>
          <a:noFill/>
          <a:ln>
            <a:noFill/>
          </a:ln>
        </p:spPr>
      </p:pic>
      <p:pic>
        <p:nvPicPr>
          <p:cNvPr id="114" name="Google Shape;114;p13"/>
          <p:cNvPicPr preferRelativeResize="0"/>
          <p:nvPr/>
        </p:nvPicPr>
        <p:blipFill>
          <a:blip r:embed="rId6">
            <a:alphaModFix/>
          </a:blip>
          <a:stretch>
            <a:fillRect/>
          </a:stretch>
        </p:blipFill>
        <p:spPr>
          <a:xfrm>
            <a:off x="17111925" y="9797277"/>
            <a:ext cx="6936125" cy="259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p:nvPr/>
        </p:nvSpPr>
        <p:spPr>
          <a:xfrm>
            <a:off x="16914600" y="1486450"/>
            <a:ext cx="7469400" cy="60465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20" name="Google Shape;120;p14"/>
          <p:cNvSpPr/>
          <p:nvPr/>
        </p:nvSpPr>
        <p:spPr>
          <a:xfrm>
            <a:off x="17111300" y="4994325"/>
            <a:ext cx="7044300" cy="23529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500">
                <a:solidFill>
                  <a:schemeClr val="dk2"/>
                </a:solidFill>
                <a:latin typeface="Roboto"/>
                <a:ea typeface="Roboto"/>
                <a:cs typeface="Roboto"/>
                <a:sym typeface="Roboto"/>
              </a:rPr>
              <a:t>Accurate Data</a:t>
            </a:r>
            <a:endParaRPr b="1" sz="1700"/>
          </a:p>
          <a:p>
            <a:pPr indent="0" lvl="0" marL="0" marR="0" rtl="0" algn="ctr">
              <a:lnSpc>
                <a:spcPct val="150000"/>
              </a:lnSpc>
              <a:spcBef>
                <a:spcPts val="480"/>
              </a:spcBef>
              <a:spcAft>
                <a:spcPts val="0"/>
              </a:spcAft>
              <a:buClr>
                <a:srgbClr val="858585"/>
              </a:buClr>
              <a:buSzPts val="2400"/>
              <a:buFont typeface="Arial"/>
              <a:buNone/>
            </a:pPr>
            <a:r>
              <a:rPr lang="en-US" sz="2700">
                <a:solidFill>
                  <a:srgbClr val="858585"/>
                </a:solidFill>
                <a:latin typeface="Roboto Light"/>
                <a:ea typeface="Roboto Light"/>
                <a:cs typeface="Roboto Light"/>
                <a:sym typeface="Roboto Light"/>
              </a:rPr>
              <a:t>User</a:t>
            </a:r>
            <a:r>
              <a:rPr lang="en-US" sz="3000">
                <a:solidFill>
                  <a:srgbClr val="858585"/>
                </a:solidFill>
                <a:latin typeface="Calibri"/>
                <a:ea typeface="Calibri"/>
                <a:cs typeface="Calibri"/>
                <a:sym typeface="Calibri"/>
              </a:rPr>
              <a:t>’</a:t>
            </a:r>
            <a:r>
              <a:rPr lang="en-US" sz="2700">
                <a:solidFill>
                  <a:srgbClr val="858585"/>
                </a:solidFill>
                <a:latin typeface="Roboto Light"/>
                <a:ea typeface="Roboto Light"/>
                <a:cs typeface="Roboto Light"/>
                <a:sym typeface="Roboto Light"/>
              </a:rPr>
              <a:t>s </a:t>
            </a:r>
            <a:r>
              <a:rPr lang="en-US" sz="2700">
                <a:solidFill>
                  <a:srgbClr val="858585"/>
                </a:solidFill>
                <a:latin typeface="Roboto Light"/>
                <a:ea typeface="Roboto Light"/>
                <a:cs typeface="Roboto Light"/>
                <a:sym typeface="Roboto Light"/>
              </a:rPr>
              <a:t>attendance</a:t>
            </a:r>
            <a:r>
              <a:rPr lang="en-US" sz="2700">
                <a:solidFill>
                  <a:srgbClr val="858585"/>
                </a:solidFill>
                <a:latin typeface="Roboto Light"/>
                <a:ea typeface="Roboto Light"/>
                <a:cs typeface="Roboto Light"/>
                <a:sym typeface="Roboto Light"/>
              </a:rPr>
              <a:t> is accurate and user and admin can see per day shift wise </a:t>
            </a:r>
            <a:r>
              <a:rPr lang="en-US" sz="2700">
                <a:solidFill>
                  <a:srgbClr val="858585"/>
                </a:solidFill>
                <a:latin typeface="Roboto Light"/>
                <a:ea typeface="Roboto Light"/>
                <a:cs typeface="Roboto Light"/>
                <a:sym typeface="Roboto Light"/>
              </a:rPr>
              <a:t>attendance</a:t>
            </a:r>
            <a:r>
              <a:rPr lang="en-US" sz="2700">
                <a:solidFill>
                  <a:srgbClr val="858585"/>
                </a:solidFill>
                <a:latin typeface="Roboto Light"/>
                <a:ea typeface="Roboto Light"/>
                <a:cs typeface="Roboto Light"/>
                <a:sym typeface="Roboto Light"/>
              </a:rPr>
              <a:t>.</a:t>
            </a:r>
            <a:endParaRPr sz="1700"/>
          </a:p>
        </p:txBody>
      </p:sp>
      <p:sp>
        <p:nvSpPr>
          <p:cNvPr id="121" name="Google Shape;121;p14"/>
          <p:cNvSpPr/>
          <p:nvPr/>
        </p:nvSpPr>
        <p:spPr>
          <a:xfrm>
            <a:off x="8668200" y="5912725"/>
            <a:ext cx="7899600" cy="64926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22" name="Google Shape;122;p14"/>
          <p:cNvSpPr/>
          <p:nvPr/>
        </p:nvSpPr>
        <p:spPr>
          <a:xfrm>
            <a:off x="8729500" y="9598875"/>
            <a:ext cx="7899600" cy="2228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Our app is free for </a:t>
            </a:r>
            <a:r>
              <a:rPr b="1" lang="en-US" sz="3400">
                <a:solidFill>
                  <a:schemeClr val="dk2"/>
                </a:solidFill>
                <a:latin typeface="Roboto"/>
                <a:ea typeface="Roboto"/>
                <a:cs typeface="Roboto"/>
                <a:sym typeface="Roboto"/>
              </a:rPr>
              <a:t>everyone*</a:t>
            </a:r>
            <a:endParaRPr b="1" sz="1600"/>
          </a:p>
          <a:p>
            <a:pPr indent="0" lvl="0" marL="0" marR="0" rtl="0" algn="ctr">
              <a:lnSpc>
                <a:spcPct val="150000"/>
              </a:lnSpc>
              <a:spcBef>
                <a:spcPts val="480"/>
              </a:spcBef>
              <a:spcAft>
                <a:spcPts val="0"/>
              </a:spcAft>
              <a:buClr>
                <a:srgbClr val="858585"/>
              </a:buClr>
              <a:buSzPts val="2400"/>
              <a:buFont typeface="Arial"/>
              <a:buNone/>
            </a:pPr>
            <a:r>
              <a:rPr lang="en-US" sz="2600">
                <a:solidFill>
                  <a:srgbClr val="858585"/>
                </a:solidFill>
                <a:latin typeface="Roboto Light"/>
                <a:ea typeface="Roboto Light"/>
                <a:cs typeface="Roboto Light"/>
                <a:sym typeface="Roboto Light"/>
              </a:rPr>
              <a:t> </a:t>
            </a:r>
            <a:r>
              <a:rPr lang="en-US" sz="2600">
                <a:solidFill>
                  <a:srgbClr val="858585"/>
                </a:solidFill>
                <a:latin typeface="Roboto Light"/>
                <a:ea typeface="Roboto Light"/>
                <a:cs typeface="Roboto Light"/>
                <a:sym typeface="Roboto Light"/>
              </a:rPr>
              <a:t>Installation</a:t>
            </a:r>
            <a:r>
              <a:rPr lang="en-US" sz="2600">
                <a:solidFill>
                  <a:srgbClr val="858585"/>
                </a:solidFill>
                <a:latin typeface="Roboto Light"/>
                <a:ea typeface="Roboto Light"/>
                <a:cs typeface="Roboto Light"/>
                <a:sym typeface="Roboto Light"/>
              </a:rPr>
              <a:t> and </a:t>
            </a:r>
            <a:r>
              <a:rPr lang="en-US" sz="2600">
                <a:solidFill>
                  <a:srgbClr val="858585"/>
                </a:solidFill>
                <a:latin typeface="Roboto Light"/>
                <a:ea typeface="Roboto Light"/>
                <a:cs typeface="Roboto Light"/>
                <a:sym typeface="Roboto Light"/>
              </a:rPr>
              <a:t>maintenance</a:t>
            </a:r>
            <a:r>
              <a:rPr lang="en-US" sz="2600">
                <a:solidFill>
                  <a:srgbClr val="858585"/>
                </a:solidFill>
                <a:latin typeface="Roboto Light"/>
                <a:ea typeface="Roboto Light"/>
                <a:cs typeface="Roboto Light"/>
                <a:sym typeface="Roboto Light"/>
              </a:rPr>
              <a:t> of the app is free.</a:t>
            </a:r>
            <a:endParaRPr sz="2600">
              <a:solidFill>
                <a:srgbClr val="858585"/>
              </a:solidFill>
              <a:latin typeface="Roboto Light"/>
              <a:ea typeface="Roboto Light"/>
              <a:cs typeface="Roboto Light"/>
              <a:sym typeface="Roboto Light"/>
            </a:endParaRPr>
          </a:p>
          <a:p>
            <a:pPr indent="0" lvl="0" marL="0" marR="0" rtl="0" algn="ctr">
              <a:lnSpc>
                <a:spcPct val="150000"/>
              </a:lnSpc>
              <a:spcBef>
                <a:spcPts val="480"/>
              </a:spcBef>
              <a:spcAft>
                <a:spcPts val="0"/>
              </a:spcAft>
              <a:buClr>
                <a:srgbClr val="858585"/>
              </a:buClr>
              <a:buSzPts val="2400"/>
              <a:buFont typeface="Arial"/>
              <a:buNone/>
            </a:pPr>
            <a:r>
              <a:rPr lang="en-US" sz="2600">
                <a:solidFill>
                  <a:srgbClr val="858585"/>
                </a:solidFill>
                <a:latin typeface="Roboto Light"/>
                <a:ea typeface="Roboto Light"/>
                <a:cs typeface="Roboto Light"/>
                <a:sym typeface="Roboto Light"/>
              </a:rPr>
              <a:t>*Companies can choose affordable plans based on number of employees they want to register.</a:t>
            </a:r>
            <a:endParaRPr sz="1600"/>
          </a:p>
        </p:txBody>
      </p:sp>
      <p:sp>
        <p:nvSpPr>
          <p:cNvPr id="123" name="Google Shape;123;p14"/>
          <p:cNvSpPr/>
          <p:nvPr/>
        </p:nvSpPr>
        <p:spPr>
          <a:xfrm>
            <a:off x="228600" y="1562650"/>
            <a:ext cx="8092800" cy="5816100"/>
          </a:xfrm>
          <a:prstGeom prst="roundRect">
            <a:avLst>
              <a:gd fmla="val 3704" name="adj"/>
            </a:avLst>
          </a:prstGeom>
          <a:solidFill>
            <a:schemeClr val="lt1"/>
          </a:solidFill>
          <a:ln>
            <a:noFill/>
          </a:ln>
          <a:effectLst>
            <a:outerShdw blurRad="254000" rotWithShape="0" algn="t" dir="5400000" dist="38100">
              <a:srgbClr val="000000">
                <a:alpha val="400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sp>
        <p:nvSpPr>
          <p:cNvPr id="124" name="Google Shape;124;p14"/>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Competitive advantage</a:t>
            </a:r>
            <a:endParaRPr/>
          </a:p>
          <a:p>
            <a:pPr indent="0" lvl="0" marL="0" rtl="0" algn="l">
              <a:lnSpc>
                <a:spcPct val="100000"/>
              </a:lnSpc>
              <a:spcBef>
                <a:spcPts val="5900"/>
              </a:spcBef>
              <a:spcAft>
                <a:spcPts val="0"/>
              </a:spcAft>
              <a:buSzPts val="4000"/>
              <a:buFont typeface="Quattrocento Sans"/>
              <a:buNone/>
            </a:pPr>
            <a:r>
              <a:t/>
            </a:r>
            <a:endParaRPr/>
          </a:p>
        </p:txBody>
      </p:sp>
      <p:sp>
        <p:nvSpPr>
          <p:cNvPr id="125" name="Google Shape;125;p14"/>
          <p:cNvSpPr/>
          <p:nvPr/>
        </p:nvSpPr>
        <p:spPr>
          <a:xfrm>
            <a:off x="654888" y="4848575"/>
            <a:ext cx="7240200" cy="2063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2"/>
              </a:buClr>
              <a:buSzPts val="3200"/>
              <a:buFont typeface="Arial"/>
              <a:buNone/>
            </a:pPr>
            <a:r>
              <a:rPr b="1" lang="en-US" sz="3400">
                <a:solidFill>
                  <a:schemeClr val="dk2"/>
                </a:solidFill>
                <a:latin typeface="Roboto"/>
                <a:ea typeface="Roboto"/>
                <a:cs typeface="Roboto"/>
                <a:sym typeface="Roboto"/>
              </a:rPr>
              <a:t>Data cannot be tampered easily</a:t>
            </a:r>
            <a:endParaRPr b="1" sz="1600"/>
          </a:p>
          <a:p>
            <a:pPr indent="0" lvl="0" marL="0" marR="0" rtl="0" algn="ctr">
              <a:lnSpc>
                <a:spcPct val="150000"/>
              </a:lnSpc>
              <a:spcBef>
                <a:spcPts val="0"/>
              </a:spcBef>
              <a:spcAft>
                <a:spcPts val="0"/>
              </a:spcAft>
              <a:buClr>
                <a:schemeClr val="dk2"/>
              </a:buClr>
              <a:buSzPts val="3200"/>
              <a:buFont typeface="Arial"/>
              <a:buNone/>
            </a:pPr>
            <a:r>
              <a:rPr lang="en-US" sz="2600">
                <a:solidFill>
                  <a:srgbClr val="858585"/>
                </a:solidFill>
                <a:latin typeface="Roboto Light"/>
                <a:ea typeface="Roboto Light"/>
                <a:cs typeface="Roboto Light"/>
                <a:sym typeface="Roboto Light"/>
              </a:rPr>
              <a:t>We will send user </a:t>
            </a:r>
            <a:r>
              <a:rPr lang="en-US" sz="2600">
                <a:solidFill>
                  <a:srgbClr val="858585"/>
                </a:solidFill>
                <a:latin typeface="Roboto Light"/>
                <a:ea typeface="Roboto Light"/>
                <a:cs typeface="Roboto Light"/>
                <a:sym typeface="Roboto Light"/>
              </a:rPr>
              <a:t>attendance</a:t>
            </a:r>
            <a:r>
              <a:rPr lang="en-US" sz="2600">
                <a:solidFill>
                  <a:srgbClr val="858585"/>
                </a:solidFill>
                <a:latin typeface="Roboto Light"/>
                <a:ea typeface="Roboto Light"/>
                <a:cs typeface="Roboto Light"/>
                <a:sym typeface="Roboto Light"/>
              </a:rPr>
              <a:t> with current location and </a:t>
            </a:r>
            <a:r>
              <a:rPr lang="en-US" sz="2600">
                <a:solidFill>
                  <a:srgbClr val="858585"/>
                </a:solidFill>
                <a:latin typeface="Roboto Light"/>
                <a:ea typeface="Roboto Light"/>
                <a:cs typeface="Roboto Light"/>
                <a:sym typeface="Roboto Light"/>
              </a:rPr>
              <a:t>timestamp</a:t>
            </a:r>
            <a:r>
              <a:rPr lang="en-US" sz="2600">
                <a:solidFill>
                  <a:srgbClr val="858585"/>
                </a:solidFill>
                <a:latin typeface="Roboto Light"/>
                <a:ea typeface="Roboto Light"/>
                <a:cs typeface="Roboto Light"/>
                <a:sym typeface="Roboto Light"/>
              </a:rPr>
              <a:t> so that data is secure,.</a:t>
            </a:r>
            <a:endParaRPr sz="1600"/>
          </a:p>
        </p:txBody>
      </p:sp>
      <p:pic>
        <p:nvPicPr>
          <p:cNvPr id="126" name="Google Shape;126;p14"/>
          <p:cNvPicPr preferRelativeResize="0"/>
          <p:nvPr/>
        </p:nvPicPr>
        <p:blipFill>
          <a:blip r:embed="rId3">
            <a:alphaModFix/>
          </a:blip>
          <a:stretch>
            <a:fillRect/>
          </a:stretch>
        </p:blipFill>
        <p:spPr>
          <a:xfrm>
            <a:off x="2479399" y="1584724"/>
            <a:ext cx="3037325" cy="3037300"/>
          </a:xfrm>
          <a:prstGeom prst="rect">
            <a:avLst/>
          </a:prstGeom>
          <a:noFill/>
          <a:ln>
            <a:noFill/>
          </a:ln>
        </p:spPr>
      </p:pic>
      <p:pic>
        <p:nvPicPr>
          <p:cNvPr id="127" name="Google Shape;127;p14"/>
          <p:cNvPicPr preferRelativeResize="0"/>
          <p:nvPr/>
        </p:nvPicPr>
        <p:blipFill>
          <a:blip r:embed="rId4">
            <a:alphaModFix/>
          </a:blip>
          <a:stretch>
            <a:fillRect/>
          </a:stretch>
        </p:blipFill>
        <p:spPr>
          <a:xfrm>
            <a:off x="11003995" y="6316300"/>
            <a:ext cx="3228605" cy="3120050"/>
          </a:xfrm>
          <a:prstGeom prst="rect">
            <a:avLst/>
          </a:prstGeom>
          <a:noFill/>
          <a:ln>
            <a:noFill/>
          </a:ln>
        </p:spPr>
      </p:pic>
      <p:pic>
        <p:nvPicPr>
          <p:cNvPr id="128" name="Google Shape;128;p14"/>
          <p:cNvPicPr preferRelativeResize="0"/>
          <p:nvPr/>
        </p:nvPicPr>
        <p:blipFill>
          <a:blip r:embed="rId5">
            <a:alphaModFix/>
          </a:blip>
          <a:stretch>
            <a:fillRect/>
          </a:stretch>
        </p:blipFill>
        <p:spPr>
          <a:xfrm>
            <a:off x="18801888" y="1498325"/>
            <a:ext cx="3466625" cy="3466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ph idx="1" type="body"/>
          </p:nvPr>
        </p:nvSpPr>
        <p:spPr>
          <a:xfrm>
            <a:off x="1246908" y="426461"/>
            <a:ext cx="16101291" cy="833437"/>
          </a:xfrm>
          <a:prstGeom prst="rect">
            <a:avLst/>
          </a:prstGeom>
          <a:noFill/>
          <a:ln>
            <a:noFill/>
          </a:ln>
        </p:spPr>
        <p:txBody>
          <a:bodyPr anchorCtr="0" anchor="t" bIns="71425" lIns="71425" spcFirstLastPara="1" rIns="71425" wrap="square" tIns="71425">
            <a:normAutofit/>
          </a:bodyPr>
          <a:lstStyle/>
          <a:p>
            <a:pPr indent="0" lvl="0" marL="0" rtl="0" algn="l">
              <a:lnSpc>
                <a:spcPct val="100000"/>
              </a:lnSpc>
              <a:spcBef>
                <a:spcPts val="0"/>
              </a:spcBef>
              <a:spcAft>
                <a:spcPts val="0"/>
              </a:spcAft>
              <a:buSzPts val="4000"/>
              <a:buFont typeface="Quattrocento Sans"/>
              <a:buNone/>
            </a:pPr>
            <a:r>
              <a:rPr lang="en-US"/>
              <a:t>References</a:t>
            </a:r>
            <a:endParaRPr/>
          </a:p>
        </p:txBody>
      </p:sp>
      <p:sp>
        <p:nvSpPr>
          <p:cNvPr id="134" name="Google Shape;134;p15"/>
          <p:cNvSpPr txBox="1"/>
          <p:nvPr/>
        </p:nvSpPr>
        <p:spPr>
          <a:xfrm>
            <a:off x="342900" y="1759250"/>
            <a:ext cx="23545800" cy="9326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200"/>
              <a:buFont typeface="Quattrocento Sans"/>
              <a:buNone/>
            </a:pPr>
            <a:r>
              <a:rPr lang="en-US" sz="3200">
                <a:latin typeface="Quattrocento Sans"/>
                <a:ea typeface="Quattrocento Sans"/>
                <a:cs typeface="Quattrocento Sans"/>
                <a:sym typeface="Quattrocento Sans"/>
              </a:rPr>
              <a:t>As our idea is in development process, so we may not suggest many references, but we have taken help of research papers, to understand more about biometric system management. Following are  the paper citations:</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rPr lang="en-US" sz="3200">
                <a:latin typeface="Quattrocento Sans"/>
                <a:ea typeface="Quattrocento Sans"/>
                <a:cs typeface="Quattrocento Sans"/>
                <a:sym typeface="Quattrocento Sans"/>
              </a:rPr>
              <a:t>1. M. Hu and H. Li, "Application of Location-Controlled Mobile Attendance Recording System in College Classroom Teaching," 2020 International Symposium on Educational Technology (ISET), Bangkok, Thailand, 2020, pp. 18-22, doi: 10.1109/ISET49818.2020.00014.</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rPr lang="en-US" sz="3200">
                <a:latin typeface="Quattrocento Sans"/>
                <a:ea typeface="Quattrocento Sans"/>
                <a:cs typeface="Quattrocento Sans"/>
                <a:sym typeface="Quattrocento Sans"/>
              </a:rPr>
              <a:t>2. S. A. M. Noor, N. Zaini, M. F. A. Latip and N. Hamzah, "Android-based attendance management system," 2015 IEEE Conference on Systems, Process and Control (ICSPC), Bandar Sunway, Malaysia, 2015, pp. 118-122, doi: 10.1109/SPC.2015.7473570. </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t/>
            </a:r>
            <a:endParaRPr sz="3200">
              <a:latin typeface="Quattrocento Sans"/>
              <a:ea typeface="Quattrocento Sans"/>
              <a:cs typeface="Quattrocento Sans"/>
              <a:sym typeface="Quattrocento Sans"/>
            </a:endParaRPr>
          </a:p>
          <a:p>
            <a:pPr indent="0" lvl="0" marL="0" marR="0" rtl="0" algn="l">
              <a:lnSpc>
                <a:spcPct val="150000"/>
              </a:lnSpc>
              <a:spcBef>
                <a:spcPts val="0"/>
              </a:spcBef>
              <a:spcAft>
                <a:spcPts val="0"/>
              </a:spcAft>
              <a:buClr>
                <a:srgbClr val="000000"/>
              </a:buClr>
              <a:buSzPts val="3200"/>
              <a:buFont typeface="Quattrocento Sans"/>
              <a:buNone/>
            </a:pPr>
            <a:r>
              <a:rPr lang="en-US" sz="3200">
                <a:latin typeface="Quattrocento Sans"/>
                <a:ea typeface="Quattrocento Sans"/>
                <a:cs typeface="Quattrocento Sans"/>
                <a:sym typeface="Quattrocento Sans"/>
              </a:rPr>
              <a:t>3. Pallavi Verma and Namit Gupta, "Fingerprint Based Student Attendance System Using GSM", International Journal of Science and Research (IJSR), pp. 2319-7064.</a:t>
            </a:r>
            <a:endParaRPr sz="3200">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BCT theme1">
      <a:dk1>
        <a:srgbClr val="000000"/>
      </a:dk1>
      <a:lt1>
        <a:srgbClr val="FFFFFF"/>
      </a:lt1>
      <a:dk2>
        <a:srgbClr val="5E5E5E"/>
      </a:dk2>
      <a:lt2>
        <a:srgbClr val="D6D5D5"/>
      </a:lt2>
      <a:accent1>
        <a:srgbClr val="25B7EA"/>
      </a:accent1>
      <a:accent2>
        <a:srgbClr val="A9CF38"/>
      </a:accent2>
      <a:accent3>
        <a:srgbClr val="3B449C"/>
      </a:accent3>
      <a:accent4>
        <a:srgbClr val="F57B20"/>
      </a:accent4>
      <a:accent5>
        <a:srgbClr val="3F3F3F"/>
      </a:accent5>
      <a:accent6>
        <a:srgbClr val="F2F2F2"/>
      </a:accent6>
      <a:hlink>
        <a:srgbClr val="0000FF"/>
      </a:hlink>
      <a:folHlink>
        <a:srgbClr val="BF00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